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6" r:id="rId2"/>
    <p:sldId id="263" r:id="rId3"/>
    <p:sldId id="265" r:id="rId4"/>
    <p:sldId id="270" r:id="rId5"/>
    <p:sldId id="269" r:id="rId6"/>
    <p:sldId id="258" r:id="rId7"/>
    <p:sldId id="259" r:id="rId8"/>
    <p:sldId id="271" r:id="rId9"/>
    <p:sldId id="260" r:id="rId10"/>
    <p:sldId id="276" r:id="rId11"/>
    <p:sldId id="275" r:id="rId12"/>
    <p:sldId id="266" r:id="rId13"/>
    <p:sldId id="268" r:id="rId14"/>
    <p:sldId id="264"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dirty="0"/>
              <a:t>Statement Length and Relationships</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'Average Statement'!$B$1</c:f>
              <c:strCache>
                <c:ptCount val="1"/>
                <c:pt idx="0">
                  <c:v>Average Statement Length</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('Average Statement'!$A$3:$A$5,'Average Statement'!$A$8)</c:f>
              <c:strCache>
                <c:ptCount val="4"/>
                <c:pt idx="0">
                  <c:v>God</c:v>
                </c:pt>
                <c:pt idx="1">
                  <c:v>Mother</c:v>
                </c:pt>
                <c:pt idx="2">
                  <c:v>Father</c:v>
                </c:pt>
                <c:pt idx="3">
                  <c:v>Family</c:v>
                </c:pt>
              </c:strCache>
              <c:extLst/>
            </c:strRef>
          </c:cat>
          <c:val>
            <c:numRef>
              <c:f>('Average Statement'!$B$3:$B$5,'Average Statement'!$B$8)</c:f>
              <c:numCache>
                <c:formatCode>General</c:formatCode>
                <c:ptCount val="4"/>
                <c:pt idx="0">
                  <c:v>139.49</c:v>
                </c:pt>
                <c:pt idx="1">
                  <c:v>159.49</c:v>
                </c:pt>
                <c:pt idx="2">
                  <c:v>193.88</c:v>
                </c:pt>
                <c:pt idx="3" formatCode="0.00">
                  <c:v>139.66507177033492</c:v>
                </c:pt>
              </c:numCache>
              <c:extLst/>
            </c:numRef>
          </c:val>
          <c:extLst>
            <c:ext xmlns:c16="http://schemas.microsoft.com/office/drawing/2014/chart" uri="{C3380CC4-5D6E-409C-BE32-E72D297353CC}">
              <c16:uniqueId val="{00000000-CC89-4AB7-81CE-D83E1D170580}"/>
            </c:ext>
          </c:extLst>
        </c:ser>
        <c:ser>
          <c:idx val="1"/>
          <c:order val="1"/>
          <c:tx>
            <c:strRef>
              <c:f>'Average Statement'!$C$1</c:f>
              <c:strCache>
                <c:ptCount val="1"/>
                <c:pt idx="0">
                  <c:v>Total Mentions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('Average Statement'!$A$3:$A$5,'Average Statement'!$A$8)</c:f>
              <c:strCache>
                <c:ptCount val="4"/>
                <c:pt idx="0">
                  <c:v>God</c:v>
                </c:pt>
                <c:pt idx="1">
                  <c:v>Mother</c:v>
                </c:pt>
                <c:pt idx="2">
                  <c:v>Father</c:v>
                </c:pt>
                <c:pt idx="3">
                  <c:v>Family</c:v>
                </c:pt>
              </c:strCache>
              <c:extLst/>
            </c:strRef>
          </c:cat>
          <c:val>
            <c:numRef>
              <c:f>('Average Statement'!$C$3:$C$5,'Average Statement'!$C$8)</c:f>
              <c:numCache>
                <c:formatCode>General</c:formatCode>
                <c:ptCount val="4"/>
                <c:pt idx="0">
                  <c:v>184</c:v>
                </c:pt>
                <c:pt idx="1">
                  <c:v>232</c:v>
                </c:pt>
                <c:pt idx="2">
                  <c:v>71</c:v>
                </c:pt>
                <c:pt idx="3">
                  <c:v>201</c:v>
                </c:pt>
              </c:numCache>
              <c:extLst/>
            </c:numRef>
          </c:val>
          <c:extLst>
            <c:ext xmlns:c16="http://schemas.microsoft.com/office/drawing/2014/chart" uri="{C3380CC4-5D6E-409C-BE32-E72D297353CC}">
              <c16:uniqueId val="{00000001-CC89-4AB7-81CE-D83E1D170580}"/>
            </c:ext>
          </c:extLst>
        </c:ser>
        <c:dLbls>
          <c:showLegendKey val="0"/>
          <c:showVal val="0"/>
          <c:showCatName val="0"/>
          <c:showSerName val="0"/>
          <c:showPercent val="0"/>
          <c:showBubbleSize val="0"/>
        </c:dLbls>
        <c:gapWidth val="219"/>
        <c:overlap val="-27"/>
        <c:axId val="497439168"/>
        <c:axId val="497440608"/>
      </c:barChart>
      <c:catAx>
        <c:axId val="497439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97440608"/>
        <c:crosses val="autoZero"/>
        <c:auto val="1"/>
        <c:lblAlgn val="ctr"/>
        <c:lblOffset val="100"/>
        <c:noMultiLvlLbl val="0"/>
      </c:catAx>
      <c:valAx>
        <c:axId val="497440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Avg Statement Length</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97439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dirty="0"/>
              <a:t>Statement Length and Emotion</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'Average Statement'!$B$1</c:f>
              <c:strCache>
                <c:ptCount val="1"/>
                <c:pt idx="0">
                  <c:v>Average Statement Length</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('Average Statement'!$A$2,'Average Statement'!$A$6:$A$7,'Average Statement'!$A$9:$A$11)</c:f>
              <c:strCache>
                <c:ptCount val="6"/>
                <c:pt idx="0">
                  <c:v>Innocent</c:v>
                </c:pt>
                <c:pt idx="1">
                  <c:v>Sorry</c:v>
                </c:pt>
                <c:pt idx="2">
                  <c:v>Love</c:v>
                </c:pt>
                <c:pt idx="3">
                  <c:v>Hate</c:v>
                </c:pt>
                <c:pt idx="4">
                  <c:v>Life</c:v>
                </c:pt>
                <c:pt idx="5">
                  <c:v>Death</c:v>
                </c:pt>
              </c:strCache>
              <c:extLst/>
            </c:strRef>
          </c:cat>
          <c:val>
            <c:numRef>
              <c:f>('Average Statement'!$B$2,'Average Statement'!$B$6:$B$7,'Average Statement'!$B$9:$B$11)</c:f>
              <c:numCache>
                <c:formatCode>General</c:formatCode>
                <c:ptCount val="6"/>
                <c:pt idx="0">
                  <c:v>182.43</c:v>
                </c:pt>
                <c:pt idx="1">
                  <c:v>145.38999999999999</c:v>
                </c:pt>
                <c:pt idx="2" formatCode="0.00">
                  <c:v>125.66019417475728</c:v>
                </c:pt>
                <c:pt idx="3">
                  <c:v>124.9</c:v>
                </c:pt>
                <c:pt idx="4" formatCode="0.00">
                  <c:v>111.62</c:v>
                </c:pt>
                <c:pt idx="5" formatCode="0.00">
                  <c:v>73.73</c:v>
                </c:pt>
              </c:numCache>
              <c:extLst/>
            </c:numRef>
          </c:val>
          <c:extLst>
            <c:ext xmlns:c16="http://schemas.microsoft.com/office/drawing/2014/chart" uri="{C3380CC4-5D6E-409C-BE32-E72D297353CC}">
              <c16:uniqueId val="{00000000-EC71-447E-86E0-28AFD515A832}"/>
            </c:ext>
          </c:extLst>
        </c:ser>
        <c:ser>
          <c:idx val="1"/>
          <c:order val="1"/>
          <c:tx>
            <c:strRef>
              <c:f>'Average Statement'!$C$1</c:f>
              <c:strCache>
                <c:ptCount val="1"/>
                <c:pt idx="0">
                  <c:v>Total Mentions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('Average Statement'!$A$2,'Average Statement'!$A$6:$A$7,'Average Statement'!$A$9:$A$11)</c:f>
              <c:strCache>
                <c:ptCount val="6"/>
                <c:pt idx="0">
                  <c:v>Innocent</c:v>
                </c:pt>
                <c:pt idx="1">
                  <c:v>Sorry</c:v>
                </c:pt>
                <c:pt idx="2">
                  <c:v>Love</c:v>
                </c:pt>
                <c:pt idx="3">
                  <c:v>Hate</c:v>
                </c:pt>
                <c:pt idx="4">
                  <c:v>Life</c:v>
                </c:pt>
                <c:pt idx="5">
                  <c:v>Death</c:v>
                </c:pt>
              </c:strCache>
              <c:extLst/>
            </c:strRef>
          </c:cat>
          <c:val>
            <c:numRef>
              <c:f>('Average Statement'!$C$2,'Average Statement'!$C$6:$C$7,'Average Statement'!$C$9:$C$11)</c:f>
              <c:numCache>
                <c:formatCode>General</c:formatCode>
                <c:ptCount val="6"/>
                <c:pt idx="0">
                  <c:v>37</c:v>
                </c:pt>
                <c:pt idx="1">
                  <c:v>177</c:v>
                </c:pt>
                <c:pt idx="2">
                  <c:v>309</c:v>
                </c:pt>
                <c:pt idx="3">
                  <c:v>41</c:v>
                </c:pt>
                <c:pt idx="4">
                  <c:v>128</c:v>
                </c:pt>
                <c:pt idx="5">
                  <c:v>79</c:v>
                </c:pt>
              </c:numCache>
              <c:extLst/>
            </c:numRef>
          </c:val>
          <c:extLst>
            <c:ext xmlns:c16="http://schemas.microsoft.com/office/drawing/2014/chart" uri="{C3380CC4-5D6E-409C-BE32-E72D297353CC}">
              <c16:uniqueId val="{00000001-EC71-447E-86E0-28AFD515A832}"/>
            </c:ext>
          </c:extLst>
        </c:ser>
        <c:dLbls>
          <c:showLegendKey val="0"/>
          <c:showVal val="0"/>
          <c:showCatName val="0"/>
          <c:showSerName val="0"/>
          <c:showPercent val="0"/>
          <c:showBubbleSize val="0"/>
        </c:dLbls>
        <c:gapWidth val="219"/>
        <c:overlap val="-27"/>
        <c:axId val="352642272"/>
        <c:axId val="352637472"/>
      </c:barChart>
      <c:catAx>
        <c:axId val="35264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52637472"/>
        <c:crosses val="autoZero"/>
        <c:auto val="1"/>
        <c:lblAlgn val="ctr"/>
        <c:lblOffset val="100"/>
        <c:noMultiLvlLbl val="0"/>
      </c:catAx>
      <c:valAx>
        <c:axId val="352637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 Avg Statement Length</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52642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dirty="0"/>
              <a:t>Statement Length and Emotion</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'Average Statement'!$B$1</c:f>
              <c:strCache>
                <c:ptCount val="1"/>
                <c:pt idx="0">
                  <c:v>Average Statement Length</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('Average Statement'!$A$2,'Average Statement'!$A$6:$A$7,'Average Statement'!$A$9:$A$11)</c:f>
              <c:strCache>
                <c:ptCount val="6"/>
                <c:pt idx="0">
                  <c:v>Innocent</c:v>
                </c:pt>
                <c:pt idx="1">
                  <c:v>Sorry</c:v>
                </c:pt>
                <c:pt idx="2">
                  <c:v>Love</c:v>
                </c:pt>
                <c:pt idx="3">
                  <c:v>Hate</c:v>
                </c:pt>
                <c:pt idx="4">
                  <c:v>Life</c:v>
                </c:pt>
                <c:pt idx="5">
                  <c:v>Death</c:v>
                </c:pt>
              </c:strCache>
              <c:extLst/>
            </c:strRef>
          </c:cat>
          <c:val>
            <c:numRef>
              <c:f>('Average Statement'!$B$2,'Average Statement'!$B$6:$B$7,'Average Statement'!$B$9:$B$11)</c:f>
              <c:numCache>
                <c:formatCode>General</c:formatCode>
                <c:ptCount val="6"/>
                <c:pt idx="0">
                  <c:v>182.43</c:v>
                </c:pt>
                <c:pt idx="1">
                  <c:v>145.38999999999999</c:v>
                </c:pt>
                <c:pt idx="2" formatCode="0.00">
                  <c:v>125.66019417475728</c:v>
                </c:pt>
                <c:pt idx="3">
                  <c:v>124.9</c:v>
                </c:pt>
                <c:pt idx="4" formatCode="0.00">
                  <c:v>111.62</c:v>
                </c:pt>
                <c:pt idx="5" formatCode="0.00">
                  <c:v>73.73</c:v>
                </c:pt>
              </c:numCache>
              <c:extLst/>
            </c:numRef>
          </c:val>
          <c:extLst>
            <c:ext xmlns:c16="http://schemas.microsoft.com/office/drawing/2014/chart" uri="{C3380CC4-5D6E-409C-BE32-E72D297353CC}">
              <c16:uniqueId val="{00000000-A611-4D11-9F6C-888DDA3D2941}"/>
            </c:ext>
          </c:extLst>
        </c:ser>
        <c:ser>
          <c:idx val="1"/>
          <c:order val="1"/>
          <c:tx>
            <c:strRef>
              <c:f>'Average Statement'!$C$1</c:f>
              <c:strCache>
                <c:ptCount val="1"/>
                <c:pt idx="0">
                  <c:v>Total Mentions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('Average Statement'!$A$2,'Average Statement'!$A$6:$A$7,'Average Statement'!$A$9:$A$11)</c:f>
              <c:strCache>
                <c:ptCount val="6"/>
                <c:pt idx="0">
                  <c:v>Innocent</c:v>
                </c:pt>
                <c:pt idx="1">
                  <c:v>Sorry</c:v>
                </c:pt>
                <c:pt idx="2">
                  <c:v>Love</c:v>
                </c:pt>
                <c:pt idx="3">
                  <c:v>Hate</c:v>
                </c:pt>
                <c:pt idx="4">
                  <c:v>Life</c:v>
                </c:pt>
                <c:pt idx="5">
                  <c:v>Death</c:v>
                </c:pt>
              </c:strCache>
              <c:extLst/>
            </c:strRef>
          </c:cat>
          <c:val>
            <c:numRef>
              <c:f>('Average Statement'!$C$2,'Average Statement'!$C$6:$C$7,'Average Statement'!$C$9:$C$11)</c:f>
              <c:numCache>
                <c:formatCode>General</c:formatCode>
                <c:ptCount val="6"/>
                <c:pt idx="0">
                  <c:v>37</c:v>
                </c:pt>
                <c:pt idx="1">
                  <c:v>177</c:v>
                </c:pt>
                <c:pt idx="2">
                  <c:v>309</c:v>
                </c:pt>
                <c:pt idx="3">
                  <c:v>41</c:v>
                </c:pt>
                <c:pt idx="4">
                  <c:v>128</c:v>
                </c:pt>
                <c:pt idx="5">
                  <c:v>79</c:v>
                </c:pt>
              </c:numCache>
              <c:extLst/>
            </c:numRef>
          </c:val>
          <c:extLst>
            <c:ext xmlns:c16="http://schemas.microsoft.com/office/drawing/2014/chart" uri="{C3380CC4-5D6E-409C-BE32-E72D297353CC}">
              <c16:uniqueId val="{00000001-A611-4D11-9F6C-888DDA3D2941}"/>
            </c:ext>
          </c:extLst>
        </c:ser>
        <c:dLbls>
          <c:showLegendKey val="0"/>
          <c:showVal val="0"/>
          <c:showCatName val="0"/>
          <c:showSerName val="0"/>
          <c:showPercent val="0"/>
          <c:showBubbleSize val="0"/>
        </c:dLbls>
        <c:gapWidth val="219"/>
        <c:overlap val="-27"/>
        <c:axId val="352642272"/>
        <c:axId val="352637472"/>
      </c:barChart>
      <c:catAx>
        <c:axId val="352642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52637472"/>
        <c:crosses val="autoZero"/>
        <c:auto val="1"/>
        <c:lblAlgn val="ctr"/>
        <c:lblOffset val="100"/>
        <c:noMultiLvlLbl val="0"/>
      </c:catAx>
      <c:valAx>
        <c:axId val="352637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 Avg Statement Length</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52642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dirty="0"/>
              <a:t>Statement Length and Relationship</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'Average Statement'!$B$1</c:f>
              <c:strCache>
                <c:ptCount val="1"/>
                <c:pt idx="0">
                  <c:v>Average Statement Length</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('Average Statement'!$A$3:$A$5,'Average Statement'!$A$8)</c:f>
              <c:strCache>
                <c:ptCount val="4"/>
                <c:pt idx="0">
                  <c:v>God</c:v>
                </c:pt>
                <c:pt idx="1">
                  <c:v>Mother</c:v>
                </c:pt>
                <c:pt idx="2">
                  <c:v>Father</c:v>
                </c:pt>
                <c:pt idx="3">
                  <c:v>Family</c:v>
                </c:pt>
              </c:strCache>
              <c:extLst/>
            </c:strRef>
          </c:cat>
          <c:val>
            <c:numRef>
              <c:f>('Average Statement'!$B$3:$B$5,'Average Statement'!$B$8)</c:f>
              <c:numCache>
                <c:formatCode>General</c:formatCode>
                <c:ptCount val="4"/>
                <c:pt idx="0">
                  <c:v>139.49</c:v>
                </c:pt>
                <c:pt idx="1">
                  <c:v>159.49</c:v>
                </c:pt>
                <c:pt idx="2">
                  <c:v>193.88</c:v>
                </c:pt>
                <c:pt idx="3" formatCode="0.00">
                  <c:v>139.66507177033492</c:v>
                </c:pt>
              </c:numCache>
              <c:extLst/>
            </c:numRef>
          </c:val>
          <c:extLst>
            <c:ext xmlns:c16="http://schemas.microsoft.com/office/drawing/2014/chart" uri="{C3380CC4-5D6E-409C-BE32-E72D297353CC}">
              <c16:uniqueId val="{00000000-6B5B-4B5F-9843-5A2F5F4FCC70}"/>
            </c:ext>
          </c:extLst>
        </c:ser>
        <c:ser>
          <c:idx val="1"/>
          <c:order val="1"/>
          <c:tx>
            <c:strRef>
              <c:f>'Average Statement'!$C$1</c:f>
              <c:strCache>
                <c:ptCount val="1"/>
                <c:pt idx="0">
                  <c:v>Total Mentions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('Average Statement'!$A$3:$A$5,'Average Statement'!$A$8)</c:f>
              <c:strCache>
                <c:ptCount val="4"/>
                <c:pt idx="0">
                  <c:v>God</c:v>
                </c:pt>
                <c:pt idx="1">
                  <c:v>Mother</c:v>
                </c:pt>
                <c:pt idx="2">
                  <c:v>Father</c:v>
                </c:pt>
                <c:pt idx="3">
                  <c:v>Family</c:v>
                </c:pt>
              </c:strCache>
              <c:extLst/>
            </c:strRef>
          </c:cat>
          <c:val>
            <c:numRef>
              <c:f>('Average Statement'!$C$3:$C$5,'Average Statement'!$C$8)</c:f>
              <c:numCache>
                <c:formatCode>General</c:formatCode>
                <c:ptCount val="4"/>
                <c:pt idx="0">
                  <c:v>184</c:v>
                </c:pt>
                <c:pt idx="1">
                  <c:v>232</c:v>
                </c:pt>
                <c:pt idx="2">
                  <c:v>71</c:v>
                </c:pt>
                <c:pt idx="3">
                  <c:v>201</c:v>
                </c:pt>
              </c:numCache>
              <c:extLst/>
            </c:numRef>
          </c:val>
          <c:extLst>
            <c:ext xmlns:c16="http://schemas.microsoft.com/office/drawing/2014/chart" uri="{C3380CC4-5D6E-409C-BE32-E72D297353CC}">
              <c16:uniqueId val="{00000001-6B5B-4B5F-9843-5A2F5F4FCC70}"/>
            </c:ext>
          </c:extLst>
        </c:ser>
        <c:dLbls>
          <c:showLegendKey val="0"/>
          <c:showVal val="0"/>
          <c:showCatName val="0"/>
          <c:showSerName val="0"/>
          <c:showPercent val="0"/>
          <c:showBubbleSize val="0"/>
        </c:dLbls>
        <c:gapWidth val="219"/>
        <c:overlap val="-27"/>
        <c:axId val="497439168"/>
        <c:axId val="497440608"/>
      </c:barChart>
      <c:catAx>
        <c:axId val="497439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97440608"/>
        <c:crosses val="autoZero"/>
        <c:auto val="1"/>
        <c:lblAlgn val="ctr"/>
        <c:lblOffset val="100"/>
        <c:noMultiLvlLbl val="0"/>
      </c:catAx>
      <c:valAx>
        <c:axId val="497440608"/>
        <c:scaling>
          <c:orientation val="minMax"/>
          <c:max val="3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a:t>Avg Statement Length</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97439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baseline="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09B31A-5800-46E3-90BC-4C1221E0CDF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BB616CD-FFF4-427A-8B74-2743AFB20559}">
      <dgm:prSet/>
      <dgm:spPr/>
      <dgm:t>
        <a:bodyPr/>
        <a:lstStyle/>
        <a:p>
          <a:r>
            <a:rPr lang="en-US" dirty="0"/>
            <a:t>What is important to death row inmates in their final moments?</a:t>
          </a:r>
        </a:p>
      </dgm:t>
    </dgm:pt>
    <dgm:pt modelId="{CF86B34C-FE64-4F0B-B5F3-68BBBF4A7B24}" type="parTrans" cxnId="{50DB4724-3E85-40E3-9AC4-A02187D9CE33}">
      <dgm:prSet/>
      <dgm:spPr/>
      <dgm:t>
        <a:bodyPr/>
        <a:lstStyle/>
        <a:p>
          <a:endParaRPr lang="en-US"/>
        </a:p>
      </dgm:t>
    </dgm:pt>
    <dgm:pt modelId="{6C5D1191-2C85-48C2-85F2-A994D304B79E}" type="sibTrans" cxnId="{50DB4724-3E85-40E3-9AC4-A02187D9CE33}">
      <dgm:prSet/>
      <dgm:spPr/>
      <dgm:t>
        <a:bodyPr/>
        <a:lstStyle/>
        <a:p>
          <a:endParaRPr lang="en-US"/>
        </a:p>
      </dgm:t>
    </dgm:pt>
    <dgm:pt modelId="{DD09A703-7F20-49DB-8BFF-B7A37B60EA9F}">
      <dgm:prSet/>
      <dgm:spPr/>
      <dgm:t>
        <a:bodyPr/>
        <a:lstStyle/>
        <a:p>
          <a:r>
            <a:rPr lang="en-US" dirty="0"/>
            <a:t>Compare Relationships vs Emotion</a:t>
          </a:r>
        </a:p>
      </dgm:t>
    </dgm:pt>
    <dgm:pt modelId="{E9FDC2C4-8826-4559-AE62-6DA461A41E92}" type="parTrans" cxnId="{3D3B7046-60E5-4B91-B683-9E53390D3AB4}">
      <dgm:prSet/>
      <dgm:spPr/>
      <dgm:t>
        <a:bodyPr/>
        <a:lstStyle/>
        <a:p>
          <a:endParaRPr lang="en-US"/>
        </a:p>
      </dgm:t>
    </dgm:pt>
    <dgm:pt modelId="{1DD00846-B5D9-4D7D-B365-AF3A47184DBC}" type="sibTrans" cxnId="{3D3B7046-60E5-4B91-B683-9E53390D3AB4}">
      <dgm:prSet/>
      <dgm:spPr/>
      <dgm:t>
        <a:bodyPr/>
        <a:lstStyle/>
        <a:p>
          <a:endParaRPr lang="en-US"/>
        </a:p>
      </dgm:t>
    </dgm:pt>
    <dgm:pt modelId="{7FDCA9B7-CCE0-4B54-AEC3-B1721D694625}">
      <dgm:prSet/>
      <dgm:spPr/>
      <dgm:t>
        <a:bodyPr/>
        <a:lstStyle/>
        <a:p>
          <a:r>
            <a:rPr lang="en-US" dirty="0"/>
            <a:t>Apologetic over time</a:t>
          </a:r>
        </a:p>
      </dgm:t>
    </dgm:pt>
    <dgm:pt modelId="{F0BA53DE-A31F-4924-9ADB-36D483D23F26}" type="parTrans" cxnId="{B37D8A5A-C359-4291-A6CD-3455CCFAF373}">
      <dgm:prSet/>
      <dgm:spPr/>
      <dgm:t>
        <a:bodyPr/>
        <a:lstStyle/>
        <a:p>
          <a:endParaRPr lang="en-US"/>
        </a:p>
      </dgm:t>
    </dgm:pt>
    <dgm:pt modelId="{2E7CEEE7-AD33-48A5-AD80-51898A738A3B}" type="sibTrans" cxnId="{B37D8A5A-C359-4291-A6CD-3455CCFAF373}">
      <dgm:prSet/>
      <dgm:spPr/>
      <dgm:t>
        <a:bodyPr/>
        <a:lstStyle/>
        <a:p>
          <a:endParaRPr lang="en-US"/>
        </a:p>
      </dgm:t>
    </dgm:pt>
    <dgm:pt modelId="{54CFAB2E-DBB3-4A2C-9019-5DBD392D8B35}">
      <dgm:prSet/>
      <dgm:spPr/>
      <dgm:t>
        <a:bodyPr/>
        <a:lstStyle/>
        <a:p>
          <a:r>
            <a:rPr lang="en-US" dirty="0"/>
            <a:t>Does the final statement length correlate with words chosen?</a:t>
          </a:r>
        </a:p>
      </dgm:t>
    </dgm:pt>
    <dgm:pt modelId="{F1D790DA-8A2D-4D87-8129-7B1DC4A1D4CD}" type="parTrans" cxnId="{9E711614-24E7-4D73-9935-041A0F6BBA67}">
      <dgm:prSet/>
      <dgm:spPr/>
      <dgm:t>
        <a:bodyPr/>
        <a:lstStyle/>
        <a:p>
          <a:endParaRPr lang="en-US"/>
        </a:p>
      </dgm:t>
    </dgm:pt>
    <dgm:pt modelId="{C58514CF-BCD2-4B86-8D3E-C4107462A862}" type="sibTrans" cxnId="{9E711614-24E7-4D73-9935-041A0F6BBA67}">
      <dgm:prSet/>
      <dgm:spPr/>
      <dgm:t>
        <a:bodyPr/>
        <a:lstStyle/>
        <a:p>
          <a:endParaRPr lang="en-US"/>
        </a:p>
      </dgm:t>
    </dgm:pt>
    <dgm:pt modelId="{C1436985-CE7E-4E2B-BF98-3BCF49961EFB}" type="pres">
      <dgm:prSet presAssocID="{9C09B31A-5800-46E3-90BC-4C1221E0CDFA}" presName="vert0" presStyleCnt="0">
        <dgm:presLayoutVars>
          <dgm:dir/>
          <dgm:animOne val="branch"/>
          <dgm:animLvl val="lvl"/>
        </dgm:presLayoutVars>
      </dgm:prSet>
      <dgm:spPr/>
    </dgm:pt>
    <dgm:pt modelId="{745A0510-5EFF-4F90-915A-CA3A60E73929}" type="pres">
      <dgm:prSet presAssocID="{EBB616CD-FFF4-427A-8B74-2743AFB20559}" presName="thickLine" presStyleLbl="alignNode1" presStyleIdx="0" presStyleCnt="4"/>
      <dgm:spPr/>
    </dgm:pt>
    <dgm:pt modelId="{8D6B422E-6FB9-4ECA-9BDC-BD2D0E037BD4}" type="pres">
      <dgm:prSet presAssocID="{EBB616CD-FFF4-427A-8B74-2743AFB20559}" presName="horz1" presStyleCnt="0"/>
      <dgm:spPr/>
    </dgm:pt>
    <dgm:pt modelId="{4E02CCB9-E564-45FB-AEC1-3F6FF41BA176}" type="pres">
      <dgm:prSet presAssocID="{EBB616CD-FFF4-427A-8B74-2743AFB20559}" presName="tx1" presStyleLbl="revTx" presStyleIdx="0" presStyleCnt="4"/>
      <dgm:spPr/>
    </dgm:pt>
    <dgm:pt modelId="{07C12DE2-69EF-45E7-8D00-4E11CA02B08D}" type="pres">
      <dgm:prSet presAssocID="{EBB616CD-FFF4-427A-8B74-2743AFB20559}" presName="vert1" presStyleCnt="0"/>
      <dgm:spPr/>
    </dgm:pt>
    <dgm:pt modelId="{A4C92D22-9D89-4200-A099-FC230D41F9B7}" type="pres">
      <dgm:prSet presAssocID="{DD09A703-7F20-49DB-8BFF-B7A37B60EA9F}" presName="thickLine" presStyleLbl="alignNode1" presStyleIdx="1" presStyleCnt="4"/>
      <dgm:spPr/>
    </dgm:pt>
    <dgm:pt modelId="{79A4111E-BA59-42C5-BD13-3E0E26B633DC}" type="pres">
      <dgm:prSet presAssocID="{DD09A703-7F20-49DB-8BFF-B7A37B60EA9F}" presName="horz1" presStyleCnt="0"/>
      <dgm:spPr/>
    </dgm:pt>
    <dgm:pt modelId="{A2A1EA1C-26C8-4A19-8540-36D80B8F7520}" type="pres">
      <dgm:prSet presAssocID="{DD09A703-7F20-49DB-8BFF-B7A37B60EA9F}" presName="tx1" presStyleLbl="revTx" presStyleIdx="1" presStyleCnt="4"/>
      <dgm:spPr/>
    </dgm:pt>
    <dgm:pt modelId="{E0CF8BAD-0198-494C-A2D4-4A9B8A23204A}" type="pres">
      <dgm:prSet presAssocID="{DD09A703-7F20-49DB-8BFF-B7A37B60EA9F}" presName="vert1" presStyleCnt="0"/>
      <dgm:spPr/>
    </dgm:pt>
    <dgm:pt modelId="{9D19FAE4-767D-4422-BB9E-8B56556F2971}" type="pres">
      <dgm:prSet presAssocID="{7FDCA9B7-CCE0-4B54-AEC3-B1721D694625}" presName="thickLine" presStyleLbl="alignNode1" presStyleIdx="2" presStyleCnt="4"/>
      <dgm:spPr/>
    </dgm:pt>
    <dgm:pt modelId="{C10A328D-4C7C-49CB-A509-1A50CE821E7D}" type="pres">
      <dgm:prSet presAssocID="{7FDCA9B7-CCE0-4B54-AEC3-B1721D694625}" presName="horz1" presStyleCnt="0"/>
      <dgm:spPr/>
    </dgm:pt>
    <dgm:pt modelId="{693B91E1-501D-4385-BD52-144B7CF3575F}" type="pres">
      <dgm:prSet presAssocID="{7FDCA9B7-CCE0-4B54-AEC3-B1721D694625}" presName="tx1" presStyleLbl="revTx" presStyleIdx="2" presStyleCnt="4"/>
      <dgm:spPr/>
    </dgm:pt>
    <dgm:pt modelId="{E050E930-4832-4AEE-B914-378BF590CF63}" type="pres">
      <dgm:prSet presAssocID="{7FDCA9B7-CCE0-4B54-AEC3-B1721D694625}" presName="vert1" presStyleCnt="0"/>
      <dgm:spPr/>
    </dgm:pt>
    <dgm:pt modelId="{53F5C376-661E-4FC3-800D-9881F8C47FA3}" type="pres">
      <dgm:prSet presAssocID="{54CFAB2E-DBB3-4A2C-9019-5DBD392D8B35}" presName="thickLine" presStyleLbl="alignNode1" presStyleIdx="3" presStyleCnt="4"/>
      <dgm:spPr/>
    </dgm:pt>
    <dgm:pt modelId="{AD529145-B0B2-4D48-83B0-38A1B6200583}" type="pres">
      <dgm:prSet presAssocID="{54CFAB2E-DBB3-4A2C-9019-5DBD392D8B35}" presName="horz1" presStyleCnt="0"/>
      <dgm:spPr/>
    </dgm:pt>
    <dgm:pt modelId="{4BBC112A-13A0-482C-8A86-B4BEAAED85BD}" type="pres">
      <dgm:prSet presAssocID="{54CFAB2E-DBB3-4A2C-9019-5DBD392D8B35}" presName="tx1" presStyleLbl="revTx" presStyleIdx="3" presStyleCnt="4"/>
      <dgm:spPr/>
    </dgm:pt>
    <dgm:pt modelId="{A3EBA5AB-1D04-4C3B-BF20-61ACF53F3990}" type="pres">
      <dgm:prSet presAssocID="{54CFAB2E-DBB3-4A2C-9019-5DBD392D8B35}" presName="vert1" presStyleCnt="0"/>
      <dgm:spPr/>
    </dgm:pt>
  </dgm:ptLst>
  <dgm:cxnLst>
    <dgm:cxn modelId="{9E711614-24E7-4D73-9935-041A0F6BBA67}" srcId="{9C09B31A-5800-46E3-90BC-4C1221E0CDFA}" destId="{54CFAB2E-DBB3-4A2C-9019-5DBD392D8B35}" srcOrd="3" destOrd="0" parTransId="{F1D790DA-8A2D-4D87-8129-7B1DC4A1D4CD}" sibTransId="{C58514CF-BCD2-4B86-8D3E-C4107462A862}"/>
    <dgm:cxn modelId="{50DB4724-3E85-40E3-9AC4-A02187D9CE33}" srcId="{9C09B31A-5800-46E3-90BC-4C1221E0CDFA}" destId="{EBB616CD-FFF4-427A-8B74-2743AFB20559}" srcOrd="0" destOrd="0" parTransId="{CF86B34C-FE64-4F0B-B5F3-68BBBF4A7B24}" sibTransId="{6C5D1191-2C85-48C2-85F2-A994D304B79E}"/>
    <dgm:cxn modelId="{4B21F927-79A1-4D37-BFA7-6DF1044082AA}" type="presOf" srcId="{54CFAB2E-DBB3-4A2C-9019-5DBD392D8B35}" destId="{4BBC112A-13A0-482C-8A86-B4BEAAED85BD}" srcOrd="0" destOrd="0" presId="urn:microsoft.com/office/officeart/2008/layout/LinedList"/>
    <dgm:cxn modelId="{05B2D23E-25FA-45B2-BBD1-7EF7DE4AC809}" type="presOf" srcId="{EBB616CD-FFF4-427A-8B74-2743AFB20559}" destId="{4E02CCB9-E564-45FB-AEC1-3F6FF41BA176}" srcOrd="0" destOrd="0" presId="urn:microsoft.com/office/officeart/2008/layout/LinedList"/>
    <dgm:cxn modelId="{B392EA42-2A1B-4CF7-82C5-CAD54F084A7E}" type="presOf" srcId="{DD09A703-7F20-49DB-8BFF-B7A37B60EA9F}" destId="{A2A1EA1C-26C8-4A19-8540-36D80B8F7520}" srcOrd="0" destOrd="0" presId="urn:microsoft.com/office/officeart/2008/layout/LinedList"/>
    <dgm:cxn modelId="{3D3B7046-60E5-4B91-B683-9E53390D3AB4}" srcId="{9C09B31A-5800-46E3-90BC-4C1221E0CDFA}" destId="{DD09A703-7F20-49DB-8BFF-B7A37B60EA9F}" srcOrd="1" destOrd="0" parTransId="{E9FDC2C4-8826-4559-AE62-6DA461A41E92}" sibTransId="{1DD00846-B5D9-4D7D-B365-AF3A47184DBC}"/>
    <dgm:cxn modelId="{B37D8A5A-C359-4291-A6CD-3455CCFAF373}" srcId="{9C09B31A-5800-46E3-90BC-4C1221E0CDFA}" destId="{7FDCA9B7-CCE0-4B54-AEC3-B1721D694625}" srcOrd="2" destOrd="0" parTransId="{F0BA53DE-A31F-4924-9ADB-36D483D23F26}" sibTransId="{2E7CEEE7-AD33-48A5-AD80-51898A738A3B}"/>
    <dgm:cxn modelId="{7B969B9B-6B79-4076-A2E0-767DA2115162}" type="presOf" srcId="{9C09B31A-5800-46E3-90BC-4C1221E0CDFA}" destId="{C1436985-CE7E-4E2B-BF98-3BCF49961EFB}" srcOrd="0" destOrd="0" presId="urn:microsoft.com/office/officeart/2008/layout/LinedList"/>
    <dgm:cxn modelId="{8C4595DC-CA36-4CD2-8482-89DB8F81BE60}" type="presOf" srcId="{7FDCA9B7-CCE0-4B54-AEC3-B1721D694625}" destId="{693B91E1-501D-4385-BD52-144B7CF3575F}" srcOrd="0" destOrd="0" presId="urn:microsoft.com/office/officeart/2008/layout/LinedList"/>
    <dgm:cxn modelId="{63D0D308-EC8C-4D96-8D7B-A581C0493FCA}" type="presParOf" srcId="{C1436985-CE7E-4E2B-BF98-3BCF49961EFB}" destId="{745A0510-5EFF-4F90-915A-CA3A60E73929}" srcOrd="0" destOrd="0" presId="urn:microsoft.com/office/officeart/2008/layout/LinedList"/>
    <dgm:cxn modelId="{108126BA-CA7B-4B37-A0A7-C4CCB4007A17}" type="presParOf" srcId="{C1436985-CE7E-4E2B-BF98-3BCF49961EFB}" destId="{8D6B422E-6FB9-4ECA-9BDC-BD2D0E037BD4}" srcOrd="1" destOrd="0" presId="urn:microsoft.com/office/officeart/2008/layout/LinedList"/>
    <dgm:cxn modelId="{AEDEE42C-1853-43B1-9A7D-BA676BE5D665}" type="presParOf" srcId="{8D6B422E-6FB9-4ECA-9BDC-BD2D0E037BD4}" destId="{4E02CCB9-E564-45FB-AEC1-3F6FF41BA176}" srcOrd="0" destOrd="0" presId="urn:microsoft.com/office/officeart/2008/layout/LinedList"/>
    <dgm:cxn modelId="{80507824-DEBF-4116-A2CE-3AEA55E1B2D2}" type="presParOf" srcId="{8D6B422E-6FB9-4ECA-9BDC-BD2D0E037BD4}" destId="{07C12DE2-69EF-45E7-8D00-4E11CA02B08D}" srcOrd="1" destOrd="0" presId="urn:microsoft.com/office/officeart/2008/layout/LinedList"/>
    <dgm:cxn modelId="{A4445576-E8BB-4E34-9E41-FAE6A5477444}" type="presParOf" srcId="{C1436985-CE7E-4E2B-BF98-3BCF49961EFB}" destId="{A4C92D22-9D89-4200-A099-FC230D41F9B7}" srcOrd="2" destOrd="0" presId="urn:microsoft.com/office/officeart/2008/layout/LinedList"/>
    <dgm:cxn modelId="{B8FA748D-FCF3-46A4-848D-F7DD5A3436ED}" type="presParOf" srcId="{C1436985-CE7E-4E2B-BF98-3BCF49961EFB}" destId="{79A4111E-BA59-42C5-BD13-3E0E26B633DC}" srcOrd="3" destOrd="0" presId="urn:microsoft.com/office/officeart/2008/layout/LinedList"/>
    <dgm:cxn modelId="{605CDD88-55A0-48EB-8A31-F22BDE621F2F}" type="presParOf" srcId="{79A4111E-BA59-42C5-BD13-3E0E26B633DC}" destId="{A2A1EA1C-26C8-4A19-8540-36D80B8F7520}" srcOrd="0" destOrd="0" presId="urn:microsoft.com/office/officeart/2008/layout/LinedList"/>
    <dgm:cxn modelId="{86ACA73B-2B5B-4182-8C41-7EA2FE5EB181}" type="presParOf" srcId="{79A4111E-BA59-42C5-BD13-3E0E26B633DC}" destId="{E0CF8BAD-0198-494C-A2D4-4A9B8A23204A}" srcOrd="1" destOrd="0" presId="urn:microsoft.com/office/officeart/2008/layout/LinedList"/>
    <dgm:cxn modelId="{2AD91A2C-9335-466E-B4FC-4D0C6430C8AA}" type="presParOf" srcId="{C1436985-CE7E-4E2B-BF98-3BCF49961EFB}" destId="{9D19FAE4-767D-4422-BB9E-8B56556F2971}" srcOrd="4" destOrd="0" presId="urn:microsoft.com/office/officeart/2008/layout/LinedList"/>
    <dgm:cxn modelId="{89CAFA48-6464-4FA0-899B-5CB6A4A9B6B4}" type="presParOf" srcId="{C1436985-CE7E-4E2B-BF98-3BCF49961EFB}" destId="{C10A328D-4C7C-49CB-A509-1A50CE821E7D}" srcOrd="5" destOrd="0" presId="urn:microsoft.com/office/officeart/2008/layout/LinedList"/>
    <dgm:cxn modelId="{834417E5-40FF-4D98-9C6C-44ECFEEF9F79}" type="presParOf" srcId="{C10A328D-4C7C-49CB-A509-1A50CE821E7D}" destId="{693B91E1-501D-4385-BD52-144B7CF3575F}" srcOrd="0" destOrd="0" presId="urn:microsoft.com/office/officeart/2008/layout/LinedList"/>
    <dgm:cxn modelId="{83ED3562-93E1-405B-85E5-2E70140B4D35}" type="presParOf" srcId="{C10A328D-4C7C-49CB-A509-1A50CE821E7D}" destId="{E050E930-4832-4AEE-B914-378BF590CF63}" srcOrd="1" destOrd="0" presId="urn:microsoft.com/office/officeart/2008/layout/LinedList"/>
    <dgm:cxn modelId="{1822967A-25C5-435A-8423-C8F98AAFDD7F}" type="presParOf" srcId="{C1436985-CE7E-4E2B-BF98-3BCF49961EFB}" destId="{53F5C376-661E-4FC3-800D-9881F8C47FA3}" srcOrd="6" destOrd="0" presId="urn:microsoft.com/office/officeart/2008/layout/LinedList"/>
    <dgm:cxn modelId="{5FB21B91-69CD-48C8-847C-B1B2CDCAD4D2}" type="presParOf" srcId="{C1436985-CE7E-4E2B-BF98-3BCF49961EFB}" destId="{AD529145-B0B2-4D48-83B0-38A1B6200583}" srcOrd="7" destOrd="0" presId="urn:microsoft.com/office/officeart/2008/layout/LinedList"/>
    <dgm:cxn modelId="{23AB83DC-9305-48A2-97C2-438F18C44317}" type="presParOf" srcId="{AD529145-B0B2-4D48-83B0-38A1B6200583}" destId="{4BBC112A-13A0-482C-8A86-B4BEAAED85BD}" srcOrd="0" destOrd="0" presId="urn:microsoft.com/office/officeart/2008/layout/LinedList"/>
    <dgm:cxn modelId="{57D2EF7B-5777-4C40-8A70-3F4887BACE2D}" type="presParOf" srcId="{AD529145-B0B2-4D48-83B0-38A1B6200583}" destId="{A3EBA5AB-1D04-4C3B-BF20-61ACF53F39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A0510-5EFF-4F90-915A-CA3A60E73929}">
      <dsp:nvSpPr>
        <dsp:cNvPr id="0" name=""/>
        <dsp:cNvSpPr/>
      </dsp:nvSpPr>
      <dsp:spPr>
        <a:xfrm>
          <a:off x="0" y="0"/>
          <a:ext cx="1039470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02CCB9-E564-45FB-AEC1-3F6FF41BA176}">
      <dsp:nvSpPr>
        <dsp:cNvPr id="0" name=""/>
        <dsp:cNvSpPr/>
      </dsp:nvSpPr>
      <dsp:spPr>
        <a:xfrm>
          <a:off x="0" y="0"/>
          <a:ext cx="10394707" cy="715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What is important to death row inmates in their final moments?</a:t>
          </a:r>
        </a:p>
      </dsp:txBody>
      <dsp:txXfrm>
        <a:off x="0" y="0"/>
        <a:ext cx="10394707" cy="715550"/>
      </dsp:txXfrm>
    </dsp:sp>
    <dsp:sp modelId="{A4C92D22-9D89-4200-A099-FC230D41F9B7}">
      <dsp:nvSpPr>
        <dsp:cNvPr id="0" name=""/>
        <dsp:cNvSpPr/>
      </dsp:nvSpPr>
      <dsp:spPr>
        <a:xfrm>
          <a:off x="0" y="715550"/>
          <a:ext cx="1039470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A1EA1C-26C8-4A19-8540-36D80B8F7520}">
      <dsp:nvSpPr>
        <dsp:cNvPr id="0" name=""/>
        <dsp:cNvSpPr/>
      </dsp:nvSpPr>
      <dsp:spPr>
        <a:xfrm>
          <a:off x="0" y="715550"/>
          <a:ext cx="10394707" cy="715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Compare Relationships vs Emotion</a:t>
          </a:r>
        </a:p>
      </dsp:txBody>
      <dsp:txXfrm>
        <a:off x="0" y="715550"/>
        <a:ext cx="10394707" cy="715550"/>
      </dsp:txXfrm>
    </dsp:sp>
    <dsp:sp modelId="{9D19FAE4-767D-4422-BB9E-8B56556F2971}">
      <dsp:nvSpPr>
        <dsp:cNvPr id="0" name=""/>
        <dsp:cNvSpPr/>
      </dsp:nvSpPr>
      <dsp:spPr>
        <a:xfrm>
          <a:off x="0" y="1431100"/>
          <a:ext cx="1039470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B91E1-501D-4385-BD52-144B7CF3575F}">
      <dsp:nvSpPr>
        <dsp:cNvPr id="0" name=""/>
        <dsp:cNvSpPr/>
      </dsp:nvSpPr>
      <dsp:spPr>
        <a:xfrm>
          <a:off x="0" y="1431100"/>
          <a:ext cx="10394707" cy="715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Apologetic over time</a:t>
          </a:r>
        </a:p>
      </dsp:txBody>
      <dsp:txXfrm>
        <a:off x="0" y="1431100"/>
        <a:ext cx="10394707" cy="715550"/>
      </dsp:txXfrm>
    </dsp:sp>
    <dsp:sp modelId="{53F5C376-661E-4FC3-800D-9881F8C47FA3}">
      <dsp:nvSpPr>
        <dsp:cNvPr id="0" name=""/>
        <dsp:cNvSpPr/>
      </dsp:nvSpPr>
      <dsp:spPr>
        <a:xfrm>
          <a:off x="0" y="2146650"/>
          <a:ext cx="1039470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BC112A-13A0-482C-8A86-B4BEAAED85BD}">
      <dsp:nvSpPr>
        <dsp:cNvPr id="0" name=""/>
        <dsp:cNvSpPr/>
      </dsp:nvSpPr>
      <dsp:spPr>
        <a:xfrm>
          <a:off x="0" y="2146650"/>
          <a:ext cx="10394707" cy="715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Does the final statement length correlate with words chosen?</a:t>
          </a:r>
        </a:p>
      </dsp:txBody>
      <dsp:txXfrm>
        <a:off x="0" y="2146650"/>
        <a:ext cx="10394707" cy="71555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E8F34-F5E1-4110-A7E7-802EBA678B51}"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7557F4-688A-4060-8DB0-A71A96B31A66}" type="slidenum">
              <a:rPr lang="en-US" smtClean="0"/>
              <a:t>‹#›</a:t>
            </a:fld>
            <a:endParaRPr lang="en-US"/>
          </a:p>
        </p:txBody>
      </p:sp>
    </p:spTree>
    <p:extLst>
      <p:ext uri="{BB962C8B-B14F-4D97-AF65-F5344CB8AC3E}">
        <p14:creationId xmlns:p14="http://schemas.microsoft.com/office/powerpoint/2010/main" val="3949060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1995 movie Dead Man Walking with Sean Penn / Susan </a:t>
            </a:r>
            <a:r>
              <a:rPr lang="en-US" dirty="0" err="1"/>
              <a:t>Surandon</a:t>
            </a:r>
            <a:endParaRPr lang="en-US" dirty="0"/>
          </a:p>
        </p:txBody>
      </p:sp>
      <p:sp>
        <p:nvSpPr>
          <p:cNvPr id="4" name="Slide Number Placeholder 3"/>
          <p:cNvSpPr>
            <a:spLocks noGrp="1"/>
          </p:cNvSpPr>
          <p:nvPr>
            <p:ph type="sldNum" sz="quarter" idx="5"/>
          </p:nvPr>
        </p:nvSpPr>
        <p:spPr/>
        <p:txBody>
          <a:bodyPr/>
          <a:lstStyle/>
          <a:p>
            <a:fld id="{C17557F4-688A-4060-8DB0-A71A96B31A66}" type="slidenum">
              <a:rPr lang="en-US" smtClean="0"/>
              <a:t>3</a:t>
            </a:fld>
            <a:endParaRPr lang="en-US"/>
          </a:p>
        </p:txBody>
      </p:sp>
    </p:spTree>
    <p:extLst>
      <p:ext uri="{BB962C8B-B14F-4D97-AF65-F5344CB8AC3E}">
        <p14:creationId xmlns:p14="http://schemas.microsoft.com/office/powerpoint/2010/main" val="55245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Cloud – bigger the font, the more the word is mentioned</a:t>
            </a:r>
          </a:p>
        </p:txBody>
      </p:sp>
      <p:sp>
        <p:nvSpPr>
          <p:cNvPr id="4" name="Slide Number Placeholder 3"/>
          <p:cNvSpPr>
            <a:spLocks noGrp="1"/>
          </p:cNvSpPr>
          <p:nvPr>
            <p:ph type="sldNum" sz="quarter" idx="5"/>
          </p:nvPr>
        </p:nvSpPr>
        <p:spPr/>
        <p:txBody>
          <a:bodyPr/>
          <a:lstStyle/>
          <a:p>
            <a:fld id="{C17557F4-688A-4060-8DB0-A71A96B31A66}" type="slidenum">
              <a:rPr lang="en-US" smtClean="0"/>
              <a:t>8</a:t>
            </a:fld>
            <a:endParaRPr lang="en-US"/>
          </a:p>
        </p:txBody>
      </p:sp>
    </p:spTree>
    <p:extLst>
      <p:ext uri="{BB962C8B-B14F-4D97-AF65-F5344CB8AC3E}">
        <p14:creationId xmlns:p14="http://schemas.microsoft.com/office/powerpoint/2010/main" val="981330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Statement length can convey importance to the inmate. They are spending more time discussing the topics.</a:t>
            </a:r>
          </a:p>
          <a:p>
            <a:endParaRPr lang="en-US" dirty="0"/>
          </a:p>
        </p:txBody>
      </p:sp>
      <p:sp>
        <p:nvSpPr>
          <p:cNvPr id="4" name="Slide Number Placeholder 3"/>
          <p:cNvSpPr>
            <a:spLocks noGrp="1"/>
          </p:cNvSpPr>
          <p:nvPr>
            <p:ph type="sldNum" sz="quarter" idx="5"/>
          </p:nvPr>
        </p:nvSpPr>
        <p:spPr/>
        <p:txBody>
          <a:bodyPr/>
          <a:lstStyle/>
          <a:p>
            <a:fld id="{C17557F4-688A-4060-8DB0-A71A96B31A66}" type="slidenum">
              <a:rPr lang="en-US" smtClean="0"/>
              <a:t>9</a:t>
            </a:fld>
            <a:endParaRPr lang="en-US"/>
          </a:p>
        </p:txBody>
      </p:sp>
    </p:spTree>
    <p:extLst>
      <p:ext uri="{BB962C8B-B14F-4D97-AF65-F5344CB8AC3E}">
        <p14:creationId xmlns:p14="http://schemas.microsoft.com/office/powerpoint/2010/main" val="647809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Love, Family is mentioned more than the most popular emotions. Could make the argument that the reason Love is mentioned so much is because they are talking about their family</a:t>
            </a:r>
          </a:p>
        </p:txBody>
      </p:sp>
      <p:sp>
        <p:nvSpPr>
          <p:cNvPr id="4" name="Slide Number Placeholder 3"/>
          <p:cNvSpPr>
            <a:spLocks noGrp="1"/>
          </p:cNvSpPr>
          <p:nvPr>
            <p:ph type="sldNum" sz="quarter" idx="5"/>
          </p:nvPr>
        </p:nvSpPr>
        <p:spPr/>
        <p:txBody>
          <a:bodyPr/>
          <a:lstStyle/>
          <a:p>
            <a:fld id="{C17557F4-688A-4060-8DB0-A71A96B31A66}" type="slidenum">
              <a:rPr lang="en-US" smtClean="0"/>
              <a:t>11</a:t>
            </a:fld>
            <a:endParaRPr lang="en-US"/>
          </a:p>
        </p:txBody>
      </p:sp>
    </p:spTree>
    <p:extLst>
      <p:ext uri="{BB962C8B-B14F-4D97-AF65-F5344CB8AC3E}">
        <p14:creationId xmlns:p14="http://schemas.microsoft.com/office/powerpoint/2010/main" val="1543780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Avg word count stayed in later years but the mentions of sorry. This could be that the further away they get away from the crime, the less they feel connected to the crime and the victims. </a:t>
            </a:r>
          </a:p>
        </p:txBody>
      </p:sp>
      <p:sp>
        <p:nvSpPr>
          <p:cNvPr id="4" name="Slide Number Placeholder 3"/>
          <p:cNvSpPr>
            <a:spLocks noGrp="1"/>
          </p:cNvSpPr>
          <p:nvPr>
            <p:ph type="sldNum" sz="quarter" idx="5"/>
          </p:nvPr>
        </p:nvSpPr>
        <p:spPr/>
        <p:txBody>
          <a:bodyPr/>
          <a:lstStyle/>
          <a:p>
            <a:fld id="{C17557F4-688A-4060-8DB0-A71A96B31A66}" type="slidenum">
              <a:rPr lang="en-US" smtClean="0"/>
              <a:t>12</a:t>
            </a:fld>
            <a:endParaRPr lang="en-US"/>
          </a:p>
        </p:txBody>
      </p:sp>
    </p:spTree>
    <p:extLst>
      <p:ext uri="{BB962C8B-B14F-4D97-AF65-F5344CB8AC3E}">
        <p14:creationId xmlns:p14="http://schemas.microsoft.com/office/powerpoint/2010/main" val="2827796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statements over 400 words. These people took the most of their time to address the world and use the most keywords of the list.</a:t>
            </a:r>
          </a:p>
          <a:p>
            <a:endParaRPr lang="en-US" dirty="0"/>
          </a:p>
        </p:txBody>
      </p:sp>
      <p:sp>
        <p:nvSpPr>
          <p:cNvPr id="4" name="Slide Number Placeholder 3"/>
          <p:cNvSpPr>
            <a:spLocks noGrp="1"/>
          </p:cNvSpPr>
          <p:nvPr>
            <p:ph type="sldNum" sz="quarter" idx="5"/>
          </p:nvPr>
        </p:nvSpPr>
        <p:spPr/>
        <p:txBody>
          <a:bodyPr/>
          <a:lstStyle/>
          <a:p>
            <a:fld id="{C17557F4-688A-4060-8DB0-A71A96B31A66}" type="slidenum">
              <a:rPr lang="en-US" smtClean="0"/>
              <a:t>13</a:t>
            </a:fld>
            <a:endParaRPr lang="en-US"/>
          </a:p>
        </p:txBody>
      </p:sp>
    </p:spTree>
    <p:extLst>
      <p:ext uri="{BB962C8B-B14F-4D97-AF65-F5344CB8AC3E}">
        <p14:creationId xmlns:p14="http://schemas.microsoft.com/office/powerpoint/2010/main" val="160854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most part, the criminals are male so the mentioning of there fathers has some importance to these inmates.</a:t>
            </a:r>
          </a:p>
          <a:p>
            <a:endParaRPr lang="en-US" dirty="0"/>
          </a:p>
          <a:p>
            <a:r>
              <a:rPr lang="en-US" dirty="0"/>
              <a:t>Age and Education did not have an effect on statement length</a:t>
            </a:r>
          </a:p>
          <a:p>
            <a:endParaRPr lang="en-US" dirty="0"/>
          </a:p>
          <a:p>
            <a:pPr algn="ctr">
              <a:lnSpc>
                <a:spcPct val="110000"/>
              </a:lnSpc>
            </a:pPr>
            <a:r>
              <a:rPr lang="en-US" dirty="0">
                <a:solidFill>
                  <a:schemeClr val="tx1">
                    <a:lumMod val="85000"/>
                    <a:lumOff val="15000"/>
                  </a:schemeClr>
                </a:solidFill>
              </a:rPr>
              <a:t>father’ and ‘innocent’ were the least mentioned of the sampled keywords while also having the two highest words per statement</a:t>
            </a:r>
          </a:p>
          <a:p>
            <a:pPr algn="ctr">
              <a:lnSpc>
                <a:spcPct val="110000"/>
              </a:lnSpc>
            </a:pPr>
            <a:r>
              <a:rPr lang="en-US" dirty="0">
                <a:solidFill>
                  <a:schemeClr val="tx1">
                    <a:lumMod val="85000"/>
                    <a:lumOff val="15000"/>
                  </a:schemeClr>
                </a:solidFill>
              </a:rPr>
              <a:t>People did seem to be more apologetic for their crimes as they spent more time in jail, mostly between 5 to 14 years. But as time went on, the apologies were less frequent which could be due to the affects of being incarcerated. </a:t>
            </a:r>
          </a:p>
          <a:p>
            <a:endParaRPr lang="en-US" dirty="0"/>
          </a:p>
          <a:p>
            <a:endParaRPr lang="en-US" dirty="0"/>
          </a:p>
        </p:txBody>
      </p:sp>
      <p:sp>
        <p:nvSpPr>
          <p:cNvPr id="4" name="Slide Number Placeholder 3"/>
          <p:cNvSpPr>
            <a:spLocks noGrp="1"/>
          </p:cNvSpPr>
          <p:nvPr>
            <p:ph type="sldNum" sz="quarter" idx="5"/>
          </p:nvPr>
        </p:nvSpPr>
        <p:spPr/>
        <p:txBody>
          <a:bodyPr/>
          <a:lstStyle/>
          <a:p>
            <a:fld id="{C17557F4-688A-4060-8DB0-A71A96B31A66}" type="slidenum">
              <a:rPr lang="en-US" smtClean="0"/>
              <a:t>14</a:t>
            </a:fld>
            <a:endParaRPr lang="en-US"/>
          </a:p>
        </p:txBody>
      </p:sp>
    </p:spTree>
    <p:extLst>
      <p:ext uri="{BB962C8B-B14F-4D97-AF65-F5344CB8AC3E}">
        <p14:creationId xmlns:p14="http://schemas.microsoft.com/office/powerpoint/2010/main" val="747355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D8166AC4-4A27-474C-ABC8-0FB137F48181}" type="datetimeFigureOut">
              <a:rPr lang="en-US" smtClean="0"/>
              <a:t>6/15/2023</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F4DFBA4C-5282-4FE3-87C9-75CBC2D2212F}"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123150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166AC4-4A27-474C-ABC8-0FB137F48181}"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36679259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166AC4-4A27-474C-ABC8-0FB137F48181}"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35220687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166AC4-4A27-474C-ABC8-0FB137F48181}"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FBA4C-5282-4FE3-87C9-75CBC2D2212F}"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790159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166AC4-4A27-474C-ABC8-0FB137F48181}"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249849467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8166AC4-4A27-474C-ABC8-0FB137F48181}"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19499379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8166AC4-4A27-474C-ABC8-0FB137F48181}"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23345072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66AC4-4A27-474C-ABC8-0FB137F48181}"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32435666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66AC4-4A27-474C-ABC8-0FB137F48181}"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122754154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66AC4-4A27-474C-ABC8-0FB137F48181}"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212742778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166AC4-4A27-474C-ABC8-0FB137F48181}"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29243207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166AC4-4A27-474C-ABC8-0FB137F48181}"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231941801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166AC4-4A27-474C-ABC8-0FB137F48181}" type="datetimeFigureOut">
              <a:rPr lang="en-US" smtClean="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13169750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166AC4-4A27-474C-ABC8-0FB137F48181}"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19430083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166AC4-4A27-474C-ABC8-0FB137F48181}" type="datetimeFigureOut">
              <a:rPr lang="en-US" smtClean="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6272206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166AC4-4A27-474C-ABC8-0FB137F48181}"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10101076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166AC4-4A27-474C-ABC8-0FB137F48181}"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DFBA4C-5282-4FE3-87C9-75CBC2D2212F}" type="slidenum">
              <a:rPr lang="en-US" smtClean="0"/>
              <a:t>‹#›</a:t>
            </a:fld>
            <a:endParaRPr lang="en-US"/>
          </a:p>
        </p:txBody>
      </p:sp>
    </p:spTree>
    <p:extLst>
      <p:ext uri="{BB962C8B-B14F-4D97-AF65-F5344CB8AC3E}">
        <p14:creationId xmlns:p14="http://schemas.microsoft.com/office/powerpoint/2010/main" val="40835295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D8166AC4-4A27-474C-ABC8-0FB137F48181}" type="datetimeFigureOut">
              <a:rPr lang="en-US" smtClean="0"/>
              <a:t>6/15/2023</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F4DFBA4C-5282-4FE3-87C9-75CBC2D2212F}" type="slidenum">
              <a:rPr lang="en-US" smtClean="0"/>
              <a:t>‹#›</a:t>
            </a:fld>
            <a:endParaRPr lang="en-US"/>
          </a:p>
        </p:txBody>
      </p:sp>
    </p:spTree>
    <p:extLst>
      <p:ext uri="{BB962C8B-B14F-4D97-AF65-F5344CB8AC3E}">
        <p14:creationId xmlns:p14="http://schemas.microsoft.com/office/powerpoint/2010/main" val="3463725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1B7365-5852-77C3-18EE-3E3B58BD966D}"/>
              </a:ext>
            </a:extLst>
          </p:cNvPr>
          <p:cNvSpPr>
            <a:spLocks noGrp="1"/>
          </p:cNvSpPr>
          <p:nvPr>
            <p:ph type="ctrTitle"/>
          </p:nvPr>
        </p:nvSpPr>
        <p:spPr/>
        <p:txBody>
          <a:bodyPr>
            <a:normAutofit/>
          </a:bodyPr>
          <a:lstStyle/>
          <a:p>
            <a:r>
              <a:rPr lang="en-US" sz="5400" dirty="0"/>
              <a:t>Analysis of Texas Death Row Inmates and Their Final Statements</a:t>
            </a:r>
          </a:p>
        </p:txBody>
      </p:sp>
      <p:sp>
        <p:nvSpPr>
          <p:cNvPr id="5" name="Subtitle 4">
            <a:extLst>
              <a:ext uri="{FF2B5EF4-FFF2-40B4-BE49-F238E27FC236}">
                <a16:creationId xmlns:a16="http://schemas.microsoft.com/office/drawing/2014/main" id="{CF71EC6D-E25B-618E-7C80-4A0EE5B10BF2}"/>
              </a:ext>
            </a:extLst>
          </p:cNvPr>
          <p:cNvSpPr>
            <a:spLocks noGrp="1"/>
          </p:cNvSpPr>
          <p:nvPr>
            <p:ph type="subTitle" idx="1"/>
          </p:nvPr>
        </p:nvSpPr>
        <p:spPr/>
        <p:txBody>
          <a:bodyPr/>
          <a:lstStyle/>
          <a:p>
            <a:r>
              <a:rPr lang="en-US" dirty="0"/>
              <a:t>By: Anthony Rodriguez</a:t>
            </a:r>
          </a:p>
        </p:txBody>
      </p:sp>
    </p:spTree>
    <p:extLst>
      <p:ext uri="{BB962C8B-B14F-4D97-AF65-F5344CB8AC3E}">
        <p14:creationId xmlns:p14="http://schemas.microsoft.com/office/powerpoint/2010/main" val="420123869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BE485-FF22-CFF5-5C45-6346F15E4499}"/>
              </a:ext>
            </a:extLst>
          </p:cNvPr>
          <p:cNvSpPr>
            <a:spLocks noGrp="1"/>
          </p:cNvSpPr>
          <p:nvPr>
            <p:ph type="title"/>
          </p:nvPr>
        </p:nvSpPr>
        <p:spPr>
          <a:xfrm>
            <a:off x="693643" y="685800"/>
            <a:ext cx="4126860" cy="1393371"/>
          </a:xfrm>
        </p:spPr>
        <p:txBody>
          <a:bodyPr/>
          <a:lstStyle/>
          <a:p>
            <a:r>
              <a:rPr lang="en-US" dirty="0"/>
              <a:t>Statement length and emotion</a:t>
            </a:r>
          </a:p>
        </p:txBody>
      </p:sp>
      <p:sp>
        <p:nvSpPr>
          <p:cNvPr id="4" name="Text Placeholder 3">
            <a:extLst>
              <a:ext uri="{FF2B5EF4-FFF2-40B4-BE49-F238E27FC236}">
                <a16:creationId xmlns:a16="http://schemas.microsoft.com/office/drawing/2014/main" id="{7B827141-BDFA-70D4-D6BE-174681A4A7A6}"/>
              </a:ext>
            </a:extLst>
          </p:cNvPr>
          <p:cNvSpPr>
            <a:spLocks noGrp="1"/>
          </p:cNvSpPr>
          <p:nvPr>
            <p:ph type="body" sz="half" idx="2"/>
          </p:nvPr>
        </p:nvSpPr>
        <p:spPr/>
        <p:txBody>
          <a:bodyPr/>
          <a:lstStyle/>
          <a:p>
            <a:r>
              <a:rPr lang="en-US" dirty="0"/>
              <a:t>Love – Most Mentioned</a:t>
            </a:r>
          </a:p>
          <a:p>
            <a:endParaRPr lang="en-US" dirty="0"/>
          </a:p>
          <a:p>
            <a:r>
              <a:rPr lang="en-US" dirty="0"/>
              <a:t>Innocent – least mentioned, higher Statement Length</a:t>
            </a:r>
          </a:p>
        </p:txBody>
      </p:sp>
      <p:graphicFrame>
        <p:nvGraphicFramePr>
          <p:cNvPr id="5" name="Content Placeholder 5">
            <a:extLst>
              <a:ext uri="{FF2B5EF4-FFF2-40B4-BE49-F238E27FC236}">
                <a16:creationId xmlns:a16="http://schemas.microsoft.com/office/drawing/2014/main" id="{E85634ED-D415-26BE-1DD0-32923F24648D}"/>
              </a:ext>
            </a:extLst>
          </p:cNvPr>
          <p:cNvGraphicFramePr>
            <a:graphicFrameLocks noGrp="1"/>
          </p:cNvGraphicFramePr>
          <p:nvPr>
            <p:ph sz="quarter" idx="13"/>
            <p:extLst>
              <p:ext uri="{D42A27DB-BD31-4B8C-83A1-F6EECF244321}">
                <p14:modId xmlns:p14="http://schemas.microsoft.com/office/powerpoint/2010/main" val="3334580367"/>
              </p:ext>
            </p:extLst>
          </p:nvPr>
        </p:nvGraphicFramePr>
        <p:xfrm>
          <a:off x="5046663" y="685800"/>
          <a:ext cx="6034087" cy="46894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435618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20A9-8539-82BD-1B3E-232F2D4F266F}"/>
              </a:ext>
            </a:extLst>
          </p:cNvPr>
          <p:cNvSpPr>
            <a:spLocks noGrp="1"/>
          </p:cNvSpPr>
          <p:nvPr>
            <p:ph type="title"/>
          </p:nvPr>
        </p:nvSpPr>
        <p:spPr/>
        <p:txBody>
          <a:bodyPr/>
          <a:lstStyle/>
          <a:p>
            <a:pPr algn="ctr"/>
            <a:r>
              <a:rPr lang="en-US" dirty="0"/>
              <a:t>relationship vs emotion</a:t>
            </a:r>
          </a:p>
        </p:txBody>
      </p:sp>
      <p:graphicFrame>
        <p:nvGraphicFramePr>
          <p:cNvPr id="6" name="Content Placeholder 5">
            <a:extLst>
              <a:ext uri="{FF2B5EF4-FFF2-40B4-BE49-F238E27FC236}">
                <a16:creationId xmlns:a16="http://schemas.microsoft.com/office/drawing/2014/main" id="{477A067A-727B-0AF3-1BF4-86A71811D0EA}"/>
              </a:ext>
            </a:extLst>
          </p:cNvPr>
          <p:cNvGraphicFramePr>
            <a:graphicFrameLocks noGrp="1"/>
          </p:cNvGraphicFramePr>
          <p:nvPr>
            <p:ph sz="quarter" idx="14"/>
            <p:extLst>
              <p:ext uri="{D42A27DB-BD31-4B8C-83A1-F6EECF244321}">
                <p14:modId xmlns:p14="http://schemas.microsoft.com/office/powerpoint/2010/main" val="1181925680"/>
              </p:ext>
            </p:extLst>
          </p:nvPr>
        </p:nvGraphicFramePr>
        <p:xfrm>
          <a:off x="5994400" y="1922235"/>
          <a:ext cx="5643109" cy="36730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8">
            <a:extLst>
              <a:ext uri="{FF2B5EF4-FFF2-40B4-BE49-F238E27FC236}">
                <a16:creationId xmlns:a16="http://schemas.microsoft.com/office/drawing/2014/main" id="{272A7205-79A3-4658-3B5E-79531FFFE2AA}"/>
              </a:ext>
            </a:extLst>
          </p:cNvPr>
          <p:cNvGraphicFramePr>
            <a:graphicFrameLocks noGrp="1"/>
          </p:cNvGraphicFramePr>
          <p:nvPr>
            <p:ph sz="quarter" idx="13"/>
            <p:extLst>
              <p:ext uri="{D42A27DB-BD31-4B8C-83A1-F6EECF244321}">
                <p14:modId xmlns:p14="http://schemas.microsoft.com/office/powerpoint/2010/main" val="1449492730"/>
              </p:ext>
            </p:extLst>
          </p:nvPr>
        </p:nvGraphicFramePr>
        <p:xfrm>
          <a:off x="130629" y="1922235"/>
          <a:ext cx="5643109" cy="367301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912663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red and orange lines&#10;&#10;Description automatically generated with low confidence">
            <a:extLst>
              <a:ext uri="{FF2B5EF4-FFF2-40B4-BE49-F238E27FC236}">
                <a16:creationId xmlns:a16="http://schemas.microsoft.com/office/drawing/2014/main" id="{690B972B-4EB1-92EB-A3A2-F83E0CF31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704" y="635173"/>
            <a:ext cx="9312591" cy="4810176"/>
          </a:xfrm>
          <a:prstGeom prst="rect">
            <a:avLst/>
          </a:prstGeom>
        </p:spPr>
      </p:pic>
    </p:spTree>
    <p:extLst>
      <p:ext uri="{BB962C8B-B14F-4D97-AF65-F5344CB8AC3E}">
        <p14:creationId xmlns:p14="http://schemas.microsoft.com/office/powerpoint/2010/main" val="86479382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7141-0C00-E1C8-3A72-0FD5D5487452}"/>
              </a:ext>
            </a:extLst>
          </p:cNvPr>
          <p:cNvSpPr>
            <a:spLocks noGrp="1"/>
          </p:cNvSpPr>
          <p:nvPr>
            <p:ph type="title"/>
          </p:nvPr>
        </p:nvSpPr>
        <p:spPr>
          <a:xfrm>
            <a:off x="896590" y="0"/>
            <a:ext cx="10396882" cy="1151965"/>
          </a:xfrm>
        </p:spPr>
        <p:txBody>
          <a:bodyPr/>
          <a:lstStyle/>
          <a:p>
            <a:pPr algn="ctr"/>
            <a:r>
              <a:rPr lang="en-US" dirty="0"/>
              <a:t>Statements over 400 words</a:t>
            </a:r>
          </a:p>
        </p:txBody>
      </p:sp>
      <p:graphicFrame>
        <p:nvGraphicFramePr>
          <p:cNvPr id="4" name="Table 4">
            <a:extLst>
              <a:ext uri="{FF2B5EF4-FFF2-40B4-BE49-F238E27FC236}">
                <a16:creationId xmlns:a16="http://schemas.microsoft.com/office/drawing/2014/main" id="{CCE7C838-ADCD-25A5-CE1E-F9797C7F710E}"/>
              </a:ext>
            </a:extLst>
          </p:cNvPr>
          <p:cNvGraphicFramePr>
            <a:graphicFrameLocks noGrp="1"/>
          </p:cNvGraphicFramePr>
          <p:nvPr>
            <p:ph sz="quarter" idx="13"/>
            <p:extLst>
              <p:ext uri="{D42A27DB-BD31-4B8C-83A1-F6EECF244321}">
                <p14:modId xmlns:p14="http://schemas.microsoft.com/office/powerpoint/2010/main" val="2896173255"/>
              </p:ext>
            </p:extLst>
          </p:nvPr>
        </p:nvGraphicFramePr>
        <p:xfrm>
          <a:off x="1083295" y="1151965"/>
          <a:ext cx="10023472" cy="5293358"/>
        </p:xfrm>
        <a:graphic>
          <a:graphicData uri="http://schemas.openxmlformats.org/drawingml/2006/table">
            <a:tbl>
              <a:tblPr firstRow="1" bandRow="1">
                <a:tableStyleId>{5C22544A-7EE6-4342-B048-85BDC9FD1C3A}</a:tableStyleId>
              </a:tblPr>
              <a:tblGrid>
                <a:gridCol w="1252934">
                  <a:extLst>
                    <a:ext uri="{9D8B030D-6E8A-4147-A177-3AD203B41FA5}">
                      <a16:colId xmlns:a16="http://schemas.microsoft.com/office/drawing/2014/main" val="2508530462"/>
                    </a:ext>
                  </a:extLst>
                </a:gridCol>
                <a:gridCol w="1252934">
                  <a:extLst>
                    <a:ext uri="{9D8B030D-6E8A-4147-A177-3AD203B41FA5}">
                      <a16:colId xmlns:a16="http://schemas.microsoft.com/office/drawing/2014/main" val="937257950"/>
                    </a:ext>
                  </a:extLst>
                </a:gridCol>
                <a:gridCol w="1252934">
                  <a:extLst>
                    <a:ext uri="{9D8B030D-6E8A-4147-A177-3AD203B41FA5}">
                      <a16:colId xmlns:a16="http://schemas.microsoft.com/office/drawing/2014/main" val="3222421517"/>
                    </a:ext>
                  </a:extLst>
                </a:gridCol>
                <a:gridCol w="1252934">
                  <a:extLst>
                    <a:ext uri="{9D8B030D-6E8A-4147-A177-3AD203B41FA5}">
                      <a16:colId xmlns:a16="http://schemas.microsoft.com/office/drawing/2014/main" val="1929980876"/>
                    </a:ext>
                  </a:extLst>
                </a:gridCol>
                <a:gridCol w="1252934">
                  <a:extLst>
                    <a:ext uri="{9D8B030D-6E8A-4147-A177-3AD203B41FA5}">
                      <a16:colId xmlns:a16="http://schemas.microsoft.com/office/drawing/2014/main" val="2031252140"/>
                    </a:ext>
                  </a:extLst>
                </a:gridCol>
                <a:gridCol w="1252934">
                  <a:extLst>
                    <a:ext uri="{9D8B030D-6E8A-4147-A177-3AD203B41FA5}">
                      <a16:colId xmlns:a16="http://schemas.microsoft.com/office/drawing/2014/main" val="1537633833"/>
                    </a:ext>
                  </a:extLst>
                </a:gridCol>
                <a:gridCol w="1252934">
                  <a:extLst>
                    <a:ext uri="{9D8B030D-6E8A-4147-A177-3AD203B41FA5}">
                      <a16:colId xmlns:a16="http://schemas.microsoft.com/office/drawing/2014/main" val="3294607744"/>
                    </a:ext>
                  </a:extLst>
                </a:gridCol>
                <a:gridCol w="1252934">
                  <a:extLst>
                    <a:ext uri="{9D8B030D-6E8A-4147-A177-3AD203B41FA5}">
                      <a16:colId xmlns:a16="http://schemas.microsoft.com/office/drawing/2014/main" val="614881071"/>
                    </a:ext>
                  </a:extLst>
                </a:gridCol>
              </a:tblGrid>
              <a:tr h="352649">
                <a:tc>
                  <a:txBody>
                    <a:bodyPr/>
                    <a:lstStyle/>
                    <a:p>
                      <a:pPr algn="ctr" fontAlgn="b"/>
                      <a:r>
                        <a:rPr lang="en-US" sz="1400" b="1" i="0" u="none" strike="noStrike" dirty="0">
                          <a:solidFill>
                            <a:schemeClr val="bg2">
                              <a:lumMod val="20000"/>
                              <a:lumOff val="80000"/>
                            </a:schemeClr>
                          </a:solidFill>
                          <a:effectLst/>
                          <a:latin typeface="Calibri" panose="020F0502020204030204" pitchFamily="34" charset="0"/>
                        </a:rPr>
                        <a:t>Word Count</a:t>
                      </a:r>
                    </a:p>
                  </a:txBody>
                  <a:tcPr marL="9525" marR="9525" marT="9525" marB="0" anchor="b"/>
                </a:tc>
                <a:tc>
                  <a:txBody>
                    <a:bodyPr/>
                    <a:lstStyle/>
                    <a:p>
                      <a:pPr algn="ctr" fontAlgn="b"/>
                      <a:r>
                        <a:rPr lang="en-US" sz="1400" b="1" i="0" u="none" strike="noStrike" dirty="0">
                          <a:solidFill>
                            <a:schemeClr val="bg2">
                              <a:lumMod val="20000"/>
                              <a:lumOff val="80000"/>
                            </a:schemeClr>
                          </a:solidFill>
                          <a:effectLst/>
                          <a:latin typeface="Calibri" panose="020F0502020204030204" pitchFamily="34" charset="0"/>
                        </a:rPr>
                        <a:t>Innocent</a:t>
                      </a:r>
                    </a:p>
                  </a:txBody>
                  <a:tcPr marL="9525" marR="9525" marT="9525" marB="0" anchor="b"/>
                </a:tc>
                <a:tc>
                  <a:txBody>
                    <a:bodyPr/>
                    <a:lstStyle/>
                    <a:p>
                      <a:pPr algn="ctr" fontAlgn="b"/>
                      <a:r>
                        <a:rPr lang="en-US" sz="1400" b="1" i="0" u="none" strike="noStrike" dirty="0">
                          <a:solidFill>
                            <a:schemeClr val="bg2">
                              <a:lumMod val="20000"/>
                              <a:lumOff val="80000"/>
                            </a:schemeClr>
                          </a:solidFill>
                          <a:effectLst/>
                          <a:latin typeface="Calibri" panose="020F0502020204030204" pitchFamily="34" charset="0"/>
                        </a:rPr>
                        <a:t>God</a:t>
                      </a:r>
                    </a:p>
                  </a:txBody>
                  <a:tcPr marL="9525" marR="9525" marT="9525" marB="0" anchor="b"/>
                </a:tc>
                <a:tc>
                  <a:txBody>
                    <a:bodyPr/>
                    <a:lstStyle/>
                    <a:p>
                      <a:pPr algn="ctr" fontAlgn="b"/>
                      <a:r>
                        <a:rPr lang="en-US" sz="1400" b="1" i="0" u="none" strike="noStrike" dirty="0">
                          <a:solidFill>
                            <a:schemeClr val="bg2">
                              <a:lumMod val="20000"/>
                              <a:lumOff val="80000"/>
                            </a:schemeClr>
                          </a:solidFill>
                          <a:effectLst/>
                          <a:latin typeface="Calibri" panose="020F0502020204030204" pitchFamily="34" charset="0"/>
                        </a:rPr>
                        <a:t>Mother</a:t>
                      </a:r>
                    </a:p>
                  </a:txBody>
                  <a:tcPr marL="9525" marR="9525" marT="9525" marB="0" anchor="b"/>
                </a:tc>
                <a:tc>
                  <a:txBody>
                    <a:bodyPr/>
                    <a:lstStyle/>
                    <a:p>
                      <a:pPr algn="ctr" fontAlgn="b"/>
                      <a:r>
                        <a:rPr lang="en-US" sz="1400" b="1" i="0" u="none" strike="noStrike" dirty="0">
                          <a:solidFill>
                            <a:schemeClr val="bg2">
                              <a:lumMod val="20000"/>
                              <a:lumOff val="80000"/>
                            </a:schemeClr>
                          </a:solidFill>
                          <a:effectLst/>
                          <a:latin typeface="Calibri" panose="020F0502020204030204" pitchFamily="34" charset="0"/>
                        </a:rPr>
                        <a:t>Father</a:t>
                      </a:r>
                    </a:p>
                  </a:txBody>
                  <a:tcPr marL="9525" marR="9525" marT="9525" marB="0" anchor="b"/>
                </a:tc>
                <a:tc>
                  <a:txBody>
                    <a:bodyPr/>
                    <a:lstStyle/>
                    <a:p>
                      <a:pPr algn="ctr" fontAlgn="b"/>
                      <a:r>
                        <a:rPr lang="en-US" sz="1400" b="1" i="0" u="none" strike="noStrike" dirty="0">
                          <a:solidFill>
                            <a:schemeClr val="bg2">
                              <a:lumMod val="20000"/>
                              <a:lumOff val="80000"/>
                            </a:schemeClr>
                          </a:solidFill>
                          <a:effectLst/>
                          <a:latin typeface="Calibri" panose="020F0502020204030204" pitchFamily="34" charset="0"/>
                        </a:rPr>
                        <a:t>Sorry</a:t>
                      </a:r>
                    </a:p>
                  </a:txBody>
                  <a:tcPr marL="9525" marR="9525" marT="9525" marB="0" anchor="b"/>
                </a:tc>
                <a:tc>
                  <a:txBody>
                    <a:bodyPr/>
                    <a:lstStyle/>
                    <a:p>
                      <a:pPr algn="ctr" fontAlgn="b"/>
                      <a:r>
                        <a:rPr lang="en-US" sz="1400" b="1" i="0" u="none" strike="noStrike" dirty="0">
                          <a:solidFill>
                            <a:schemeClr val="bg2">
                              <a:lumMod val="20000"/>
                              <a:lumOff val="80000"/>
                            </a:schemeClr>
                          </a:solidFill>
                          <a:effectLst/>
                          <a:latin typeface="Calibri" panose="020F0502020204030204" pitchFamily="34" charset="0"/>
                        </a:rPr>
                        <a:t>Love</a:t>
                      </a:r>
                    </a:p>
                  </a:txBody>
                  <a:tcPr marL="9525" marR="9525" marT="9525" marB="0" anchor="b"/>
                </a:tc>
                <a:tc>
                  <a:txBody>
                    <a:bodyPr/>
                    <a:lstStyle/>
                    <a:p>
                      <a:pPr algn="ctr" fontAlgn="b"/>
                      <a:r>
                        <a:rPr lang="en-US" sz="1400" b="1" i="0" u="none" strike="noStrike" dirty="0">
                          <a:solidFill>
                            <a:schemeClr val="bg2">
                              <a:lumMod val="20000"/>
                              <a:lumOff val="80000"/>
                            </a:schemeClr>
                          </a:solidFill>
                          <a:effectLst/>
                          <a:latin typeface="Calibri" panose="020F0502020204030204" pitchFamily="34" charset="0"/>
                        </a:rPr>
                        <a:t>Family</a:t>
                      </a:r>
                    </a:p>
                  </a:txBody>
                  <a:tcPr marL="9525" marR="9525" marT="9525" marB="0" anchor="b"/>
                </a:tc>
                <a:extLst>
                  <a:ext uri="{0D108BD9-81ED-4DB2-BD59-A6C34878D82A}">
                    <a16:rowId xmlns:a16="http://schemas.microsoft.com/office/drawing/2014/main" val="2606430099"/>
                  </a:ext>
                </a:extLst>
              </a:tr>
              <a:tr h="352649">
                <a:tc>
                  <a:txBody>
                    <a:bodyPr/>
                    <a:lstStyle/>
                    <a:p>
                      <a:pPr algn="ctr" fontAlgn="b"/>
                      <a:r>
                        <a:rPr lang="en-US" sz="1200" b="1" i="0" u="none" strike="noStrike" dirty="0">
                          <a:solidFill>
                            <a:srgbClr val="000000"/>
                          </a:solidFill>
                          <a:effectLst/>
                          <a:latin typeface="Calibri" panose="020F0502020204030204" pitchFamily="34" charset="0"/>
                        </a:rPr>
                        <a:t>1268</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99886192"/>
                  </a:ext>
                </a:extLst>
              </a:tr>
              <a:tr h="352649">
                <a:tc>
                  <a:txBody>
                    <a:bodyPr/>
                    <a:lstStyle/>
                    <a:p>
                      <a:pPr algn="ctr" fontAlgn="b"/>
                      <a:r>
                        <a:rPr lang="en-US" sz="1200" b="1" i="0" u="none" strike="noStrike" dirty="0">
                          <a:solidFill>
                            <a:srgbClr val="000000"/>
                          </a:solidFill>
                          <a:effectLst/>
                          <a:latin typeface="Calibri" panose="020F0502020204030204" pitchFamily="34" charset="0"/>
                        </a:rPr>
                        <a:t>748</a:t>
                      </a:r>
                    </a:p>
                  </a:txBody>
                  <a:tcPr marL="9525" marR="9525" marT="9525" marB="0" anchor="b"/>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48961569"/>
                  </a:ext>
                </a:extLst>
              </a:tr>
              <a:tr h="352649">
                <a:tc>
                  <a:txBody>
                    <a:bodyPr/>
                    <a:lstStyle/>
                    <a:p>
                      <a:pPr algn="ctr" fontAlgn="b"/>
                      <a:r>
                        <a:rPr lang="en-US" sz="1200" b="1" i="0" u="none" strike="noStrike" dirty="0">
                          <a:solidFill>
                            <a:srgbClr val="000000"/>
                          </a:solidFill>
                          <a:effectLst/>
                          <a:latin typeface="Calibri" panose="020F0502020204030204" pitchFamily="34" charset="0"/>
                        </a:rPr>
                        <a:t>684</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9963352"/>
                  </a:ext>
                </a:extLst>
              </a:tr>
              <a:tr h="352649">
                <a:tc>
                  <a:txBody>
                    <a:bodyPr/>
                    <a:lstStyle/>
                    <a:p>
                      <a:pPr algn="ctr" fontAlgn="b"/>
                      <a:r>
                        <a:rPr lang="en-US" sz="1200" b="1" i="0" u="none" strike="noStrike" dirty="0">
                          <a:solidFill>
                            <a:srgbClr val="000000"/>
                          </a:solidFill>
                          <a:effectLst/>
                          <a:latin typeface="Calibri" panose="020F0502020204030204" pitchFamily="34" charset="0"/>
                        </a:rPr>
                        <a:t>533</a:t>
                      </a:r>
                    </a:p>
                  </a:txBody>
                  <a:tcPr marL="9525" marR="9525" marT="9525" marB="0" anchor="b"/>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8935905"/>
                  </a:ext>
                </a:extLst>
              </a:tr>
              <a:tr h="352649">
                <a:tc>
                  <a:txBody>
                    <a:bodyPr/>
                    <a:lstStyle/>
                    <a:p>
                      <a:pPr algn="ctr" fontAlgn="b"/>
                      <a:r>
                        <a:rPr lang="en-US" sz="1200" b="1" i="0" u="none" strike="noStrike" dirty="0">
                          <a:solidFill>
                            <a:srgbClr val="000000"/>
                          </a:solidFill>
                          <a:effectLst/>
                          <a:latin typeface="Calibri" panose="020F0502020204030204" pitchFamily="34" charset="0"/>
                        </a:rPr>
                        <a:t>520</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1133117"/>
                  </a:ext>
                </a:extLst>
              </a:tr>
              <a:tr h="352649">
                <a:tc>
                  <a:txBody>
                    <a:bodyPr/>
                    <a:lstStyle/>
                    <a:p>
                      <a:pPr algn="ctr" fontAlgn="b"/>
                      <a:r>
                        <a:rPr lang="en-US" sz="1200" b="1" i="0" u="none" strike="noStrike" dirty="0">
                          <a:solidFill>
                            <a:srgbClr val="000000"/>
                          </a:solidFill>
                          <a:effectLst/>
                          <a:latin typeface="Calibri" panose="020F0502020204030204" pitchFamily="34" charset="0"/>
                        </a:rPr>
                        <a:t>510</a:t>
                      </a: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1550386"/>
                  </a:ext>
                </a:extLst>
              </a:tr>
              <a:tr h="352649">
                <a:tc>
                  <a:txBody>
                    <a:bodyPr/>
                    <a:lstStyle/>
                    <a:p>
                      <a:pPr algn="ctr" fontAlgn="b"/>
                      <a:r>
                        <a:rPr lang="en-US" sz="1200" b="1" i="0" u="none" strike="noStrike" dirty="0">
                          <a:solidFill>
                            <a:srgbClr val="000000"/>
                          </a:solidFill>
                          <a:effectLst/>
                          <a:latin typeface="Calibri" panose="020F0502020204030204" pitchFamily="34" charset="0"/>
                        </a:rPr>
                        <a:t>482</a:t>
                      </a:r>
                    </a:p>
                  </a:txBody>
                  <a:tcPr marL="9525" marR="9525" marT="9525" marB="0" anchor="b"/>
                </a:tc>
                <a:tc>
                  <a:txBody>
                    <a:bodyPr/>
                    <a:lstStyle/>
                    <a:p>
                      <a:pPr algn="ctr" fontAlgn="b"/>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8389447"/>
                  </a:ext>
                </a:extLst>
              </a:tr>
              <a:tr h="352649">
                <a:tc>
                  <a:txBody>
                    <a:bodyPr/>
                    <a:lstStyle/>
                    <a:p>
                      <a:pPr algn="ctr" fontAlgn="b"/>
                      <a:r>
                        <a:rPr lang="en-US" sz="1200" b="1" i="0" u="none" strike="noStrike" dirty="0">
                          <a:solidFill>
                            <a:srgbClr val="000000"/>
                          </a:solidFill>
                          <a:effectLst/>
                          <a:latin typeface="Calibri" panose="020F0502020204030204" pitchFamily="34" charset="0"/>
                        </a:rPr>
                        <a:t>478</a:t>
                      </a:r>
                    </a:p>
                  </a:txBody>
                  <a:tcPr marL="9525" marR="9525" marT="9525" marB="0" anchor="b"/>
                </a:tc>
                <a:tc>
                  <a:txBody>
                    <a:bodyPr/>
                    <a:lstStyle/>
                    <a:p>
                      <a:pPr algn="ctr" fontAlgn="b"/>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6053653"/>
                  </a:ext>
                </a:extLst>
              </a:tr>
              <a:tr h="352649">
                <a:tc>
                  <a:txBody>
                    <a:bodyPr/>
                    <a:lstStyle/>
                    <a:p>
                      <a:pPr algn="ctr" fontAlgn="b"/>
                      <a:r>
                        <a:rPr lang="en-US" sz="1200" b="1" i="0" u="none" strike="noStrike" dirty="0">
                          <a:solidFill>
                            <a:srgbClr val="000000"/>
                          </a:solidFill>
                          <a:effectLst/>
                          <a:latin typeface="Calibri" panose="020F0502020204030204" pitchFamily="34" charset="0"/>
                        </a:rPr>
                        <a:t>447</a:t>
                      </a:r>
                    </a:p>
                  </a:txBody>
                  <a:tcPr marL="9525" marR="9525" marT="9525" marB="0" anchor="b"/>
                </a:tc>
                <a:tc>
                  <a:txBody>
                    <a:bodyPr/>
                    <a:lstStyle/>
                    <a:p>
                      <a:pPr algn="ctr" fontAlgn="b"/>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08280734"/>
                  </a:ext>
                </a:extLst>
              </a:tr>
              <a:tr h="352649">
                <a:tc>
                  <a:txBody>
                    <a:bodyPr/>
                    <a:lstStyle/>
                    <a:p>
                      <a:pPr algn="ctr" fontAlgn="b"/>
                      <a:r>
                        <a:rPr lang="en-US" sz="1200" b="1" i="0" u="none" strike="noStrike" dirty="0">
                          <a:solidFill>
                            <a:srgbClr val="000000"/>
                          </a:solidFill>
                          <a:effectLst/>
                          <a:latin typeface="Calibri" panose="020F0502020204030204" pitchFamily="34" charset="0"/>
                        </a:rPr>
                        <a:t>443</a:t>
                      </a:r>
                    </a:p>
                  </a:txBody>
                  <a:tcPr marL="9525" marR="9525" marT="9525" marB="0" anchor="b"/>
                </a:tc>
                <a:tc>
                  <a:txBody>
                    <a:bodyPr/>
                    <a:lstStyle/>
                    <a:p>
                      <a:pPr algn="ctr" fontAlgn="b"/>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6656357"/>
                  </a:ext>
                </a:extLst>
              </a:tr>
              <a:tr h="352649">
                <a:tc>
                  <a:txBody>
                    <a:bodyPr/>
                    <a:lstStyle/>
                    <a:p>
                      <a:pPr algn="ctr" fontAlgn="b"/>
                      <a:r>
                        <a:rPr lang="en-US" sz="1200" b="1" i="0" u="none" strike="noStrike">
                          <a:solidFill>
                            <a:srgbClr val="000000"/>
                          </a:solidFill>
                          <a:effectLst/>
                          <a:latin typeface="Calibri" panose="020F0502020204030204" pitchFamily="34" charset="0"/>
                        </a:rPr>
                        <a:t>412</a:t>
                      </a:r>
                    </a:p>
                  </a:txBody>
                  <a:tcPr marL="9525" marR="9525" marT="9525" marB="0" anchor="b"/>
                </a:tc>
                <a:tc>
                  <a:txBody>
                    <a:bodyPr/>
                    <a:lstStyle/>
                    <a:p>
                      <a:pPr algn="ctr" fontAlgn="b"/>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8605268"/>
                  </a:ext>
                </a:extLst>
              </a:tr>
              <a:tr h="352649">
                <a:tc>
                  <a:txBody>
                    <a:bodyPr/>
                    <a:lstStyle/>
                    <a:p>
                      <a:pPr algn="ctr" fontAlgn="b"/>
                      <a:r>
                        <a:rPr lang="en-US" sz="1200" b="1" i="0" u="none" strike="noStrike" dirty="0">
                          <a:solidFill>
                            <a:srgbClr val="000000"/>
                          </a:solidFill>
                          <a:effectLst/>
                          <a:latin typeface="Calibri" panose="020F0502020204030204" pitchFamily="34" charset="0"/>
                        </a:rPr>
                        <a:t>410</a:t>
                      </a: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27095347"/>
                  </a:ext>
                </a:extLst>
              </a:tr>
              <a:tr h="352649">
                <a:tc>
                  <a:txBody>
                    <a:bodyPr/>
                    <a:lstStyle/>
                    <a:p>
                      <a:pPr algn="ctr" fontAlgn="b"/>
                      <a:r>
                        <a:rPr lang="en-US" sz="1200" b="1" i="0" u="none" strike="noStrike" dirty="0">
                          <a:solidFill>
                            <a:srgbClr val="000000"/>
                          </a:solidFill>
                          <a:effectLst/>
                          <a:latin typeface="Calibri" panose="020F0502020204030204" pitchFamily="34" charset="0"/>
                        </a:rPr>
                        <a:t>406</a:t>
                      </a:r>
                    </a:p>
                  </a:txBody>
                  <a:tcPr marL="9525" marR="9525" marT="9525" marB="0" anchor="b"/>
                </a:tc>
                <a:tc>
                  <a:txBody>
                    <a:bodyPr/>
                    <a:lstStyle/>
                    <a:p>
                      <a:pPr algn="ctr" fontAlgn="b"/>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panose="020F0502020204030204" pitchFamily="34" charset="0"/>
                          <a:sym typeface="Wingdings" panose="05000000000000000000" pitchFamily="2" charset="2"/>
                        </a:rPr>
                        <a:t></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0474971"/>
                  </a:ext>
                </a:extLst>
              </a:tr>
              <a:tr h="356272">
                <a:tc>
                  <a:txBody>
                    <a:bodyPr/>
                    <a:lstStyle/>
                    <a:p>
                      <a:pPr algn="ctr" fontAlgn="b"/>
                      <a:r>
                        <a:rPr lang="en-US" sz="1400" b="1" i="0" u="none" strike="noStrike" dirty="0">
                          <a:solidFill>
                            <a:srgbClr val="000000"/>
                          </a:solidFill>
                          <a:effectLst/>
                          <a:latin typeface="Calibri" panose="020F0502020204030204" pitchFamily="34" charset="0"/>
                        </a:rPr>
                        <a:t>Totals</a:t>
                      </a:r>
                    </a:p>
                  </a:txBody>
                  <a:tcPr marL="9525" marR="9525" marT="9525" marB="0" anchor="b">
                    <a:solidFill>
                      <a:schemeClr val="accent1">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3 of 13</a:t>
                      </a:r>
                    </a:p>
                  </a:txBody>
                  <a:tcPr marL="9525" marR="9525" marT="9525" marB="0" anchor="b">
                    <a:solidFill>
                      <a:schemeClr val="accent1">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10 of 13</a:t>
                      </a:r>
                    </a:p>
                  </a:txBody>
                  <a:tcPr marL="9525" marR="9525" marT="9525" marB="0" anchor="b">
                    <a:solidFill>
                      <a:schemeClr val="accent1">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13 of 13</a:t>
                      </a:r>
                    </a:p>
                  </a:txBody>
                  <a:tcPr marL="9525" marR="9525" marT="9525" marB="0" anchor="b">
                    <a:solidFill>
                      <a:schemeClr val="accent1">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9 of 13</a:t>
                      </a:r>
                    </a:p>
                  </a:txBody>
                  <a:tcPr marL="9525" marR="9525" marT="9525" marB="0" anchor="b">
                    <a:solidFill>
                      <a:schemeClr val="accent1">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10 of 13</a:t>
                      </a:r>
                    </a:p>
                  </a:txBody>
                  <a:tcPr marL="9525" marR="9525" marT="9525" marB="0" anchor="b">
                    <a:solidFill>
                      <a:schemeClr val="accent1">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11 of 13</a:t>
                      </a:r>
                    </a:p>
                  </a:txBody>
                  <a:tcPr marL="9525" marR="9525" marT="9525" marB="0" anchor="b">
                    <a:solidFill>
                      <a:schemeClr val="accent1">
                        <a:lumMod val="20000"/>
                        <a:lumOff val="80000"/>
                      </a:schemeClr>
                    </a:solidFill>
                  </a:tcPr>
                </a:tc>
                <a:tc>
                  <a:txBody>
                    <a:bodyPr/>
                    <a:lstStyle/>
                    <a:p>
                      <a:pPr algn="ctr" fontAlgn="b"/>
                      <a:r>
                        <a:rPr lang="en-US" sz="1400" b="1" i="0" u="none" strike="noStrike" dirty="0">
                          <a:solidFill>
                            <a:srgbClr val="000000"/>
                          </a:solidFill>
                          <a:effectLst/>
                          <a:latin typeface="Calibri" panose="020F0502020204030204" pitchFamily="34" charset="0"/>
                        </a:rPr>
                        <a:t>10 of 13</a:t>
                      </a:r>
                    </a:p>
                  </a:txBody>
                  <a:tcPr marL="9525" marR="9525" marT="9525" marB="0" anchor="b">
                    <a:solidFill>
                      <a:schemeClr val="accent1">
                        <a:lumMod val="20000"/>
                        <a:lumOff val="80000"/>
                      </a:schemeClr>
                    </a:solidFill>
                  </a:tcPr>
                </a:tc>
                <a:extLst>
                  <a:ext uri="{0D108BD9-81ED-4DB2-BD59-A6C34878D82A}">
                    <a16:rowId xmlns:a16="http://schemas.microsoft.com/office/drawing/2014/main" val="1947854657"/>
                  </a:ext>
                </a:extLst>
              </a:tr>
            </a:tbl>
          </a:graphicData>
        </a:graphic>
      </p:graphicFrame>
    </p:spTree>
    <p:extLst>
      <p:ext uri="{BB962C8B-B14F-4D97-AF65-F5344CB8AC3E}">
        <p14:creationId xmlns:p14="http://schemas.microsoft.com/office/powerpoint/2010/main" val="344468887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A8CDCA-EC58-40B4-9F17-A7B613A32F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0" name="Freeform 11">
            <a:extLst>
              <a:ext uri="{FF2B5EF4-FFF2-40B4-BE49-F238E27FC236}">
                <a16:creationId xmlns:a16="http://schemas.microsoft.com/office/drawing/2014/main" id="{DBC44137-B240-488D-B88F-9D266FACA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2" name="Freeform 13">
            <a:extLst>
              <a:ext uri="{FF2B5EF4-FFF2-40B4-BE49-F238E27FC236}">
                <a16:creationId xmlns:a16="http://schemas.microsoft.com/office/drawing/2014/main" id="{70FFA344-365C-4944-848F-8B966C335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4" name="Freeform 25">
            <a:extLst>
              <a:ext uri="{FF2B5EF4-FFF2-40B4-BE49-F238E27FC236}">
                <a16:creationId xmlns:a16="http://schemas.microsoft.com/office/drawing/2014/main" id="{D73EBEE6-2E8A-47F3-ADCA-5C0A95C36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6" name="Freeform 14">
            <a:extLst>
              <a:ext uri="{FF2B5EF4-FFF2-40B4-BE49-F238E27FC236}">
                <a16:creationId xmlns:a16="http://schemas.microsoft.com/office/drawing/2014/main" id="{47525714-3E1C-46F0-A17D-D3BE3D221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8" name="5-Point Star 24">
            <a:extLst>
              <a:ext uri="{FF2B5EF4-FFF2-40B4-BE49-F238E27FC236}">
                <a16:creationId xmlns:a16="http://schemas.microsoft.com/office/drawing/2014/main" id="{B178D758-A5E1-416F-9966-F71730470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B28D430-56EA-45B9-8632-927BEBF029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Freeform: Shape 21">
            <a:extLst>
              <a:ext uri="{FF2B5EF4-FFF2-40B4-BE49-F238E27FC236}">
                <a16:creationId xmlns:a16="http://schemas.microsoft.com/office/drawing/2014/main" id="{A601F395-3079-4179-84BA-6654D9F8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71066"/>
          </a:xfrm>
          <a:custGeom>
            <a:avLst/>
            <a:gdLst>
              <a:gd name="connsiteX0" fmla="*/ 0 w 8130198"/>
              <a:gd name="connsiteY0" fmla="*/ 0 h 6857999"/>
              <a:gd name="connsiteX1" fmla="*/ 7241014 w 8130198"/>
              <a:gd name="connsiteY1" fmla="*/ 0 h 6857999"/>
              <a:gd name="connsiteX2" fmla="*/ 8130198 w 8130198"/>
              <a:gd name="connsiteY2" fmla="*/ 0 h 6857999"/>
              <a:gd name="connsiteX3" fmla="*/ 8130198 w 8130198"/>
              <a:gd name="connsiteY3" fmla="*/ 6857999 h 6857999"/>
              <a:gd name="connsiteX4" fmla="*/ 0 w 8130198"/>
              <a:gd name="connsiteY4" fmla="*/ 6857999 h 6857999"/>
              <a:gd name="connsiteX5" fmla="*/ 0 w 8130198"/>
              <a:gd name="connsiteY5" fmla="*/ 63753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0198" h="6857999">
                <a:moveTo>
                  <a:pt x="0" y="0"/>
                </a:moveTo>
                <a:lnTo>
                  <a:pt x="7241014" y="0"/>
                </a:lnTo>
                <a:lnTo>
                  <a:pt x="8130198" y="0"/>
                </a:lnTo>
                <a:lnTo>
                  <a:pt x="8130198" y="6857999"/>
                </a:lnTo>
                <a:lnTo>
                  <a:pt x="0" y="6857999"/>
                </a:lnTo>
                <a:lnTo>
                  <a:pt x="0" y="6375361"/>
                </a:lnTo>
                <a:close/>
              </a:path>
            </a:pathLst>
          </a:custGeom>
          <a:ln w="50800" cap="sq">
            <a:noFill/>
            <a:miter lim="800000"/>
          </a:ln>
          <a:effectLst>
            <a:outerShdw blurRad="101600" dist="152400" dir="4380000" algn="t" rotWithShape="0">
              <a:prstClr val="black">
                <a:alpha val="43000"/>
              </a:prstClr>
            </a:outerShdw>
          </a:effectLst>
        </p:spPr>
        <p:style>
          <a:lnRef idx="1">
            <a:schemeClr val="accent1"/>
          </a:lnRef>
          <a:fillRef idx="3">
            <a:schemeClr val="accent1"/>
          </a:fillRef>
          <a:effectRef idx="2">
            <a:schemeClr val="accent1"/>
          </a:effectRef>
          <a:fontRef idx="minor">
            <a:schemeClr val="lt1"/>
          </a:fontRef>
        </p:style>
      </p:sp>
      <p:sp>
        <p:nvSpPr>
          <p:cNvPr id="24" name="5-Point Star 24">
            <a:extLst>
              <a:ext uri="{FF2B5EF4-FFF2-40B4-BE49-F238E27FC236}">
                <a16:creationId xmlns:a16="http://schemas.microsoft.com/office/drawing/2014/main" id="{B15DEAD7-09E6-42D9-9D03-43E6EA3E0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9678" y="3748085"/>
            <a:ext cx="252644" cy="252644"/>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F7DF99-E671-EFEE-2B3B-FF96E4F91617}"/>
              </a:ext>
            </a:extLst>
          </p:cNvPr>
          <p:cNvSpPr>
            <a:spLocks noGrp="1"/>
          </p:cNvSpPr>
          <p:nvPr>
            <p:ph type="title"/>
          </p:nvPr>
        </p:nvSpPr>
        <p:spPr>
          <a:xfrm>
            <a:off x="1218407" y="1044251"/>
            <a:ext cx="9841575" cy="1057818"/>
          </a:xfrm>
        </p:spPr>
        <p:txBody>
          <a:bodyPr vert="horz" lIns="91440" tIns="45720" rIns="91440" bIns="45720" rtlCol="0" anchor="b">
            <a:normAutofit/>
          </a:bodyPr>
          <a:lstStyle/>
          <a:p>
            <a:pPr algn="ctr"/>
            <a:r>
              <a:rPr lang="en-US" sz="6000" dirty="0"/>
              <a:t>In Conclusion…</a:t>
            </a:r>
          </a:p>
        </p:txBody>
      </p:sp>
      <p:sp>
        <p:nvSpPr>
          <p:cNvPr id="3" name="Text Placeholder 2">
            <a:extLst>
              <a:ext uri="{FF2B5EF4-FFF2-40B4-BE49-F238E27FC236}">
                <a16:creationId xmlns:a16="http://schemas.microsoft.com/office/drawing/2014/main" id="{73E39BC2-637A-9EB3-FF0B-5EAE32AD0D0D}"/>
              </a:ext>
            </a:extLst>
          </p:cNvPr>
          <p:cNvSpPr>
            <a:spLocks noGrp="1"/>
          </p:cNvSpPr>
          <p:nvPr>
            <p:ph type="body" idx="1"/>
          </p:nvPr>
        </p:nvSpPr>
        <p:spPr>
          <a:xfrm>
            <a:off x="1218407" y="2383597"/>
            <a:ext cx="9841575" cy="3581774"/>
          </a:xfrm>
        </p:spPr>
        <p:txBody>
          <a:bodyPr vert="horz" lIns="91440" tIns="45720" rIns="91440" bIns="45720" rtlCol="0" anchor="t">
            <a:normAutofit/>
          </a:bodyPr>
          <a:lstStyle/>
          <a:p>
            <a:pPr marL="285750" indent="-285750" algn="ctr">
              <a:lnSpc>
                <a:spcPct val="110000"/>
              </a:lnSpc>
              <a:buFont typeface="Arial" panose="020B0604020202020204" pitchFamily="34" charset="0"/>
              <a:buChar char="•"/>
            </a:pPr>
            <a:r>
              <a:rPr lang="en-US" sz="1500" dirty="0">
                <a:solidFill>
                  <a:schemeClr val="tx1">
                    <a:lumMod val="85000"/>
                    <a:lumOff val="15000"/>
                  </a:schemeClr>
                </a:solidFill>
              </a:rPr>
              <a:t>‘</a:t>
            </a:r>
            <a:r>
              <a:rPr lang="en-US" dirty="0">
                <a:solidFill>
                  <a:schemeClr val="tx1">
                    <a:lumMod val="85000"/>
                    <a:lumOff val="15000"/>
                  </a:schemeClr>
                </a:solidFill>
              </a:rPr>
              <a:t>father’ and ‘innocent’ were the least mentioned while also having the two highest words per statement</a:t>
            </a:r>
          </a:p>
          <a:p>
            <a:pPr marL="342900" indent="-342900" algn="ctr">
              <a:lnSpc>
                <a:spcPct val="110000"/>
              </a:lnSpc>
              <a:buFont typeface="Arial" panose="020B0604020202020204" pitchFamily="34" charset="0"/>
              <a:buChar char="•"/>
            </a:pPr>
            <a:r>
              <a:rPr lang="en-US" dirty="0">
                <a:solidFill>
                  <a:schemeClr val="tx1">
                    <a:lumMod val="85000"/>
                    <a:lumOff val="15000"/>
                  </a:schemeClr>
                </a:solidFill>
              </a:rPr>
              <a:t>inmates choose Relationships over emotion</a:t>
            </a:r>
          </a:p>
          <a:p>
            <a:pPr algn="ctr">
              <a:lnSpc>
                <a:spcPct val="110000"/>
              </a:lnSpc>
            </a:pPr>
            <a:endParaRPr lang="en-US" dirty="0">
              <a:solidFill>
                <a:schemeClr val="tx1">
                  <a:lumMod val="85000"/>
                  <a:lumOff val="15000"/>
                </a:schemeClr>
              </a:solidFill>
            </a:endParaRPr>
          </a:p>
          <a:p>
            <a:pPr marL="342900" indent="-342900" algn="ctr">
              <a:lnSpc>
                <a:spcPct val="110000"/>
              </a:lnSpc>
              <a:buFont typeface="Arial" panose="020B0604020202020204" pitchFamily="34" charset="0"/>
              <a:buChar char="•"/>
            </a:pPr>
            <a:r>
              <a:rPr lang="en-US" dirty="0">
                <a:solidFill>
                  <a:schemeClr val="tx1">
                    <a:lumMod val="85000"/>
                    <a:lumOff val="15000"/>
                  </a:schemeClr>
                </a:solidFill>
              </a:rPr>
              <a:t>People who spent between 5 to 14 years in jail were more apologetic</a:t>
            </a:r>
          </a:p>
          <a:p>
            <a:pPr marL="342900" indent="-342900" algn="ctr">
              <a:lnSpc>
                <a:spcPct val="110000"/>
              </a:lnSpc>
              <a:buFont typeface="Arial" panose="020B0604020202020204" pitchFamily="34" charset="0"/>
              <a:buChar char="•"/>
            </a:pPr>
            <a:r>
              <a:rPr lang="en-US" dirty="0">
                <a:solidFill>
                  <a:schemeClr val="tx1">
                    <a:lumMod val="85000"/>
                    <a:lumOff val="15000"/>
                  </a:schemeClr>
                </a:solidFill>
              </a:rPr>
              <a:t>Longer the statement, more keywords used</a:t>
            </a:r>
          </a:p>
          <a:p>
            <a:pPr marL="342900" indent="-342900" algn="ctr">
              <a:lnSpc>
                <a:spcPct val="110000"/>
              </a:lnSpc>
              <a:buFont typeface="Arial" panose="020B0604020202020204" pitchFamily="34" charset="0"/>
              <a:buChar char="•"/>
            </a:pPr>
            <a:r>
              <a:rPr lang="en-US" dirty="0">
                <a:solidFill>
                  <a:schemeClr val="tx1">
                    <a:lumMod val="85000"/>
                    <a:lumOff val="15000"/>
                  </a:schemeClr>
                </a:solidFill>
              </a:rPr>
              <a:t>Age and Education did not have an impact on statement length or words chosen</a:t>
            </a:r>
          </a:p>
        </p:txBody>
      </p:sp>
    </p:spTree>
    <p:extLst>
      <p:ext uri="{BB962C8B-B14F-4D97-AF65-F5344CB8AC3E}">
        <p14:creationId xmlns:p14="http://schemas.microsoft.com/office/powerpoint/2010/main" val="372486409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86762-16F0-4868-B83A-261746214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 name="Freeform 11">
            <a:extLst>
              <a:ext uri="{FF2B5EF4-FFF2-40B4-BE49-F238E27FC236}">
                <a16:creationId xmlns:a16="http://schemas.microsoft.com/office/drawing/2014/main" id="{D2B54B4E-3454-4B76-B85A-8512B7729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3" name="Freeform 13">
            <a:extLst>
              <a:ext uri="{FF2B5EF4-FFF2-40B4-BE49-F238E27FC236}">
                <a16:creationId xmlns:a16="http://schemas.microsoft.com/office/drawing/2014/main" id="{7EFFE965-5586-4889-A74D-3A6080D04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25">
            <a:extLst>
              <a:ext uri="{FF2B5EF4-FFF2-40B4-BE49-F238E27FC236}">
                <a16:creationId xmlns:a16="http://schemas.microsoft.com/office/drawing/2014/main" id="{5BC4125D-18D9-4A65-82B6-C24FE943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7" name="Freeform 14">
            <a:extLst>
              <a:ext uri="{FF2B5EF4-FFF2-40B4-BE49-F238E27FC236}">
                <a16:creationId xmlns:a16="http://schemas.microsoft.com/office/drawing/2014/main" id="{A86DE327-0F45-4F54-BB6C-68A093CE5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9" name="5-Point Star 24">
            <a:extLst>
              <a:ext uri="{FF2B5EF4-FFF2-40B4-BE49-F238E27FC236}">
                <a16:creationId xmlns:a16="http://schemas.microsoft.com/office/drawing/2014/main" id="{795857C2-E6E7-405A-B5A3-4DE3B50A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6F776733-A05B-4A45-903C-A77D9DEBD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8803107-E208-7C94-7813-7DBFED843281}"/>
              </a:ext>
            </a:extLst>
          </p:cNvPr>
          <p:cNvPicPr>
            <a:picLocks noChangeAspect="1"/>
          </p:cNvPicPr>
          <p:nvPr/>
        </p:nvPicPr>
        <p:blipFill rotWithShape="1">
          <a:blip r:embed="rId3">
            <a:duotone>
              <a:schemeClr val="bg2">
                <a:shade val="45000"/>
                <a:satMod val="135000"/>
              </a:schemeClr>
              <a:prstClr val="white"/>
            </a:duotone>
            <a:alphaModFix amt="40000"/>
          </a:blip>
          <a:srcRect t="24564" b="19187"/>
          <a:stretch/>
        </p:blipFill>
        <p:spPr>
          <a:xfrm>
            <a:off x="20" y="-197"/>
            <a:ext cx="12191980" cy="6857990"/>
          </a:xfrm>
          <a:prstGeom prst="rect">
            <a:avLst/>
          </a:prstGeom>
        </p:spPr>
      </p:pic>
      <p:sp>
        <p:nvSpPr>
          <p:cNvPr id="2" name="Title 1">
            <a:extLst>
              <a:ext uri="{FF2B5EF4-FFF2-40B4-BE49-F238E27FC236}">
                <a16:creationId xmlns:a16="http://schemas.microsoft.com/office/drawing/2014/main" id="{89A35140-E069-09AF-1868-A07FC79342E5}"/>
              </a:ext>
            </a:extLst>
          </p:cNvPr>
          <p:cNvSpPr>
            <a:spLocks noGrp="1"/>
          </p:cNvSpPr>
          <p:nvPr>
            <p:ph type="title"/>
          </p:nvPr>
        </p:nvSpPr>
        <p:spPr>
          <a:xfrm>
            <a:off x="1204532" y="1204050"/>
            <a:ext cx="9733231" cy="2849774"/>
          </a:xfrm>
        </p:spPr>
        <p:txBody>
          <a:bodyPr vert="horz" lIns="91440" tIns="45720" rIns="91440" bIns="45720" rtlCol="0" anchor="ctr">
            <a:normAutofit/>
          </a:bodyPr>
          <a:lstStyle/>
          <a:p>
            <a:pPr algn="ctr"/>
            <a:r>
              <a:rPr lang="en-US" sz="8000" dirty="0">
                <a:solidFill>
                  <a:schemeClr val="tx1"/>
                </a:solidFill>
              </a:rPr>
              <a:t>Thank you for your attention today</a:t>
            </a:r>
          </a:p>
        </p:txBody>
      </p:sp>
      <p:sp>
        <p:nvSpPr>
          <p:cNvPr id="3" name="Text Placeholder 2">
            <a:extLst>
              <a:ext uri="{FF2B5EF4-FFF2-40B4-BE49-F238E27FC236}">
                <a16:creationId xmlns:a16="http://schemas.microsoft.com/office/drawing/2014/main" id="{A223E3D1-7E86-EA95-9C38-8C9E1DCB05C2}"/>
              </a:ext>
            </a:extLst>
          </p:cNvPr>
          <p:cNvSpPr>
            <a:spLocks noGrp="1"/>
          </p:cNvSpPr>
          <p:nvPr>
            <p:ph type="body" idx="1"/>
          </p:nvPr>
        </p:nvSpPr>
        <p:spPr>
          <a:xfrm>
            <a:off x="1237991" y="4739124"/>
            <a:ext cx="9666314" cy="900752"/>
          </a:xfrm>
        </p:spPr>
        <p:txBody>
          <a:bodyPr vert="horz" lIns="91440" tIns="45720" rIns="91440" bIns="45720" rtlCol="0" anchor="t">
            <a:normAutofit/>
          </a:bodyPr>
          <a:lstStyle/>
          <a:p>
            <a:pPr algn="ctr"/>
            <a:r>
              <a:rPr lang="en-US" sz="4800" dirty="0">
                <a:solidFill>
                  <a:schemeClr val="tx1"/>
                </a:solidFill>
              </a:rPr>
              <a:t>Questions?</a:t>
            </a:r>
          </a:p>
        </p:txBody>
      </p:sp>
      <p:sp>
        <p:nvSpPr>
          <p:cNvPr id="23" name="5-Point Star 12">
            <a:extLst>
              <a:ext uri="{FF2B5EF4-FFF2-40B4-BE49-F238E27FC236}">
                <a16:creationId xmlns:a16="http://schemas.microsoft.com/office/drawing/2014/main" id="{5350CB18-9C03-468A-8579-F1850E8BE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405" y="2650454"/>
            <a:ext cx="840147" cy="778546"/>
          </a:xfrm>
          <a:prstGeom prst="star5">
            <a:avLst>
              <a:gd name="adj" fmla="val 25889"/>
              <a:gd name="hf" fmla="val 105146"/>
              <a:gd name="vf" fmla="val 110557"/>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56283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32" name="Picture 24">
            <a:extLst>
              <a:ext uri="{FF2B5EF4-FFF2-40B4-BE49-F238E27FC236}">
                <a16:creationId xmlns:a16="http://schemas.microsoft.com/office/drawing/2014/main" id="{82679E24-B442-48DA-91F5-D20C35276B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3" name="Group 26">
            <a:extLst>
              <a:ext uri="{FF2B5EF4-FFF2-40B4-BE49-F238E27FC236}">
                <a16:creationId xmlns:a16="http://schemas.microsoft.com/office/drawing/2014/main" id="{47FFD68E-AD03-4180-8BBB-B3E7DE0D1C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28" name="Rectangle 27">
              <a:extLst>
                <a:ext uri="{FF2B5EF4-FFF2-40B4-BE49-F238E27FC236}">
                  <a16:creationId xmlns:a16="http://schemas.microsoft.com/office/drawing/2014/main" id="{B36C81B8-0929-4B46-BCB0-00954C0E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29" name="Freeform 11">
              <a:extLst>
                <a:ext uri="{FF2B5EF4-FFF2-40B4-BE49-F238E27FC236}">
                  <a16:creationId xmlns:a16="http://schemas.microsoft.com/office/drawing/2014/main" id="{A771D040-DA75-4CDB-859B-07D4C8094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30" name="Rectangle 29">
              <a:extLst>
                <a:ext uri="{FF2B5EF4-FFF2-40B4-BE49-F238E27FC236}">
                  <a16:creationId xmlns:a16="http://schemas.microsoft.com/office/drawing/2014/main" id="{4C97C64C-CFCE-45F6-B8D4-4B46AB898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A2004D0-DEB5-61AE-A2DB-3F78269DCF6F}"/>
              </a:ext>
            </a:extLst>
          </p:cNvPr>
          <p:cNvSpPr>
            <a:spLocks noGrp="1"/>
          </p:cNvSpPr>
          <p:nvPr>
            <p:ph type="title"/>
          </p:nvPr>
        </p:nvSpPr>
        <p:spPr>
          <a:xfrm>
            <a:off x="4701906" y="171673"/>
            <a:ext cx="6374097" cy="1151965"/>
          </a:xfrm>
        </p:spPr>
        <p:txBody>
          <a:bodyPr vert="horz" lIns="91440" tIns="45720" rIns="91440" bIns="45720" rtlCol="0" anchor="ctr">
            <a:normAutofit/>
          </a:bodyPr>
          <a:lstStyle/>
          <a:p>
            <a:r>
              <a:rPr lang="en-US" sz="5400" dirty="0"/>
              <a:t>Presented By</a:t>
            </a:r>
          </a:p>
        </p:txBody>
      </p:sp>
      <p:pic>
        <p:nvPicPr>
          <p:cNvPr id="6" name="Picture 5">
            <a:extLst>
              <a:ext uri="{FF2B5EF4-FFF2-40B4-BE49-F238E27FC236}">
                <a16:creationId xmlns:a16="http://schemas.microsoft.com/office/drawing/2014/main" id="{86E5726C-4F3A-E9CB-5572-F61FF8C313A4}"/>
              </a:ext>
            </a:extLst>
          </p:cNvPr>
          <p:cNvPicPr>
            <a:picLocks noChangeAspect="1"/>
          </p:cNvPicPr>
          <p:nvPr/>
        </p:nvPicPr>
        <p:blipFill>
          <a:blip r:embed="rId4"/>
          <a:stretch>
            <a:fillRect/>
          </a:stretch>
        </p:blipFill>
        <p:spPr>
          <a:xfrm>
            <a:off x="930019" y="451343"/>
            <a:ext cx="2788894" cy="4850252"/>
          </a:xfrm>
          <a:prstGeom prst="rect">
            <a:avLst/>
          </a:prstGeom>
          <a:ln w="57150" cmpd="thinThick">
            <a:solidFill>
              <a:schemeClr val="bg1">
                <a:lumMod val="50000"/>
              </a:schemeClr>
            </a:solidFill>
            <a:miter lim="800000"/>
          </a:ln>
        </p:spPr>
      </p:pic>
      <p:sp>
        <p:nvSpPr>
          <p:cNvPr id="4" name="Text Placeholder 3">
            <a:extLst>
              <a:ext uri="{FF2B5EF4-FFF2-40B4-BE49-F238E27FC236}">
                <a16:creationId xmlns:a16="http://schemas.microsoft.com/office/drawing/2014/main" id="{584DF382-32F0-21EA-B8FA-8B29F34AA95D}"/>
              </a:ext>
            </a:extLst>
          </p:cNvPr>
          <p:cNvSpPr>
            <a:spLocks noGrp="1"/>
          </p:cNvSpPr>
          <p:nvPr>
            <p:ph type="body" sz="half" idx="2"/>
          </p:nvPr>
        </p:nvSpPr>
        <p:spPr>
          <a:xfrm>
            <a:off x="4701906" y="1656080"/>
            <a:ext cx="6380777" cy="3718505"/>
          </a:xfrm>
        </p:spPr>
        <p:txBody>
          <a:bodyPr vert="horz" lIns="91440" tIns="45720" rIns="91440" bIns="45720" rtlCol="0" anchor="ctr">
            <a:normAutofit fontScale="92500" lnSpcReduction="20000"/>
          </a:bodyPr>
          <a:lstStyle/>
          <a:p>
            <a:pPr algn="l">
              <a:lnSpc>
                <a:spcPct val="110000"/>
              </a:lnSpc>
            </a:pPr>
            <a:r>
              <a:rPr lang="en-US" sz="1900" dirty="0"/>
              <a:t>Anthony Rodriguez</a:t>
            </a:r>
          </a:p>
          <a:p>
            <a:pPr marL="285750" indent="-228600" algn="l">
              <a:lnSpc>
                <a:spcPct val="110000"/>
              </a:lnSpc>
              <a:buFont typeface="Arial" panose="020B0604020202020204" pitchFamily="34" charset="0"/>
              <a:buChar char="•"/>
            </a:pPr>
            <a:r>
              <a:rPr lang="en-US" sz="1900" dirty="0"/>
              <a:t>Data Analyst</a:t>
            </a:r>
          </a:p>
          <a:p>
            <a:pPr marL="285750" indent="-228600" algn="l">
              <a:lnSpc>
                <a:spcPct val="110000"/>
              </a:lnSpc>
              <a:buFont typeface="Arial" panose="020B0604020202020204" pitchFamily="34" charset="0"/>
              <a:buChar char="•"/>
            </a:pPr>
            <a:r>
              <a:rPr lang="en-US" sz="1900" dirty="0"/>
              <a:t>Born &amp; raised Texan</a:t>
            </a:r>
          </a:p>
          <a:p>
            <a:pPr indent="-228600" algn="l">
              <a:lnSpc>
                <a:spcPct val="110000"/>
              </a:lnSpc>
              <a:buFont typeface="Arial" panose="020B0604020202020204" pitchFamily="34" charset="0"/>
              <a:buChar char="•"/>
            </a:pPr>
            <a:endParaRPr lang="en-US" sz="1900" dirty="0"/>
          </a:p>
          <a:p>
            <a:pPr algn="l">
              <a:lnSpc>
                <a:spcPct val="110000"/>
              </a:lnSpc>
            </a:pPr>
            <a:r>
              <a:rPr lang="en-US" sz="1900" dirty="0"/>
              <a:t>Tools Used</a:t>
            </a:r>
          </a:p>
          <a:p>
            <a:pPr marL="285750" indent="-228600" algn="l">
              <a:lnSpc>
                <a:spcPct val="110000"/>
              </a:lnSpc>
              <a:buFont typeface="Arial" panose="020B0604020202020204" pitchFamily="34" charset="0"/>
              <a:buChar char="•"/>
            </a:pPr>
            <a:r>
              <a:rPr lang="en-US" sz="1900" dirty="0"/>
              <a:t>Excel, python, tableau</a:t>
            </a:r>
          </a:p>
          <a:p>
            <a:pPr indent="-228600" algn="l">
              <a:lnSpc>
                <a:spcPct val="110000"/>
              </a:lnSpc>
              <a:buFont typeface="Arial" panose="020B0604020202020204" pitchFamily="34" charset="0"/>
              <a:buChar char="•"/>
            </a:pPr>
            <a:endParaRPr lang="en-US" sz="1900" dirty="0"/>
          </a:p>
          <a:p>
            <a:pPr algn="l">
              <a:lnSpc>
                <a:spcPct val="110000"/>
              </a:lnSpc>
            </a:pPr>
            <a:r>
              <a:rPr lang="en-US" sz="1900" dirty="0"/>
              <a:t>Contact info</a:t>
            </a:r>
          </a:p>
          <a:p>
            <a:pPr marL="285750" indent="-228600" algn="l">
              <a:lnSpc>
                <a:spcPct val="110000"/>
              </a:lnSpc>
              <a:buFont typeface="Arial" panose="020B0604020202020204" pitchFamily="34" charset="0"/>
              <a:buChar char="•"/>
            </a:pPr>
            <a:r>
              <a:rPr lang="en-US" sz="1900" dirty="0"/>
              <a:t>tonyrodrigueztx@gmail.com</a:t>
            </a:r>
          </a:p>
          <a:p>
            <a:pPr marL="285750" indent="-228600" algn="l">
              <a:lnSpc>
                <a:spcPct val="110000"/>
              </a:lnSpc>
              <a:buFont typeface="Arial" panose="020B0604020202020204" pitchFamily="34" charset="0"/>
              <a:buChar char="•"/>
            </a:pPr>
            <a:r>
              <a:rPr lang="en-US" sz="1900" dirty="0"/>
              <a:t>Linkedin.com/in/</a:t>
            </a:r>
            <a:r>
              <a:rPr lang="en-US" sz="1900" dirty="0" err="1"/>
              <a:t>anthonyrod</a:t>
            </a:r>
            <a:endParaRPr lang="en-US" sz="1900" dirty="0"/>
          </a:p>
          <a:p>
            <a:pPr indent="-228600" algn="l">
              <a:lnSpc>
                <a:spcPct val="110000"/>
              </a:lnSpc>
              <a:buFont typeface="Arial" panose="020B0604020202020204" pitchFamily="34" charset="0"/>
              <a:buChar char="•"/>
            </a:pPr>
            <a:endParaRPr lang="en-US" sz="1100" dirty="0"/>
          </a:p>
        </p:txBody>
      </p:sp>
    </p:spTree>
    <p:extLst>
      <p:ext uri="{BB962C8B-B14F-4D97-AF65-F5344CB8AC3E}">
        <p14:creationId xmlns:p14="http://schemas.microsoft.com/office/powerpoint/2010/main" val="40634102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Untitled video (1)">
            <a:hlinkClick r:id="" action="ppaction://media"/>
            <a:extLst>
              <a:ext uri="{FF2B5EF4-FFF2-40B4-BE49-F238E27FC236}">
                <a16:creationId xmlns:a16="http://schemas.microsoft.com/office/drawing/2014/main" id="{AEF9178B-19A9-DA54-BA99-F964BAC113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5562" y="375285"/>
            <a:ext cx="9357359" cy="5263515"/>
          </a:xfrm>
          <a:prstGeom prst="rect">
            <a:avLst/>
          </a:prstGeom>
        </p:spPr>
      </p:pic>
    </p:spTree>
    <p:extLst>
      <p:ext uri="{BB962C8B-B14F-4D97-AF65-F5344CB8AC3E}">
        <p14:creationId xmlns:p14="http://schemas.microsoft.com/office/powerpoint/2010/main" val="310148207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90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1FA-87FB-FE7F-4B98-65FA344DD339}"/>
              </a:ext>
            </a:extLst>
          </p:cNvPr>
          <p:cNvSpPr>
            <a:spLocks noGrp="1"/>
          </p:cNvSpPr>
          <p:nvPr>
            <p:ph type="title"/>
          </p:nvPr>
        </p:nvSpPr>
        <p:spPr>
          <a:xfrm>
            <a:off x="685801" y="685801"/>
            <a:ext cx="10394707" cy="1336040"/>
          </a:xfrm>
        </p:spPr>
        <p:txBody>
          <a:bodyPr/>
          <a:lstStyle/>
          <a:p>
            <a:pPr algn="ctr"/>
            <a:r>
              <a:rPr lang="en-US" dirty="0"/>
              <a:t>Objective</a:t>
            </a:r>
          </a:p>
        </p:txBody>
      </p:sp>
      <p:graphicFrame>
        <p:nvGraphicFramePr>
          <p:cNvPr id="7" name="Text Placeholder 2">
            <a:extLst>
              <a:ext uri="{FF2B5EF4-FFF2-40B4-BE49-F238E27FC236}">
                <a16:creationId xmlns:a16="http://schemas.microsoft.com/office/drawing/2014/main" id="{59D29A77-A1C7-073C-7A98-5AA3DA907229}"/>
              </a:ext>
            </a:extLst>
          </p:cNvPr>
          <p:cNvGraphicFramePr/>
          <p:nvPr>
            <p:extLst>
              <p:ext uri="{D42A27DB-BD31-4B8C-83A1-F6EECF244321}">
                <p14:modId xmlns:p14="http://schemas.microsoft.com/office/powerpoint/2010/main" val="332883449"/>
              </p:ext>
            </p:extLst>
          </p:nvPr>
        </p:nvGraphicFramePr>
        <p:xfrm>
          <a:off x="685801" y="2519680"/>
          <a:ext cx="10394707" cy="2862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91553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CAD38B-5F61-4FEB-A1D1-5FC0D666D2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1" name="Rectangle 10">
            <a:extLst>
              <a:ext uri="{FF2B5EF4-FFF2-40B4-BE49-F238E27FC236}">
                <a16:creationId xmlns:a16="http://schemas.microsoft.com/office/drawing/2014/main" id="{C04E869F-EBC2-416E-8FB7-4F6A45F66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pic>
        <p:nvPicPr>
          <p:cNvPr id="5" name="Picture 4" descr="Front steps and columns of a majestic city building">
            <a:extLst>
              <a:ext uri="{FF2B5EF4-FFF2-40B4-BE49-F238E27FC236}">
                <a16:creationId xmlns:a16="http://schemas.microsoft.com/office/drawing/2014/main" id="{82CE8068-7EBF-1BFE-F077-BFD8EF62F634}"/>
              </a:ext>
            </a:extLst>
          </p:cNvPr>
          <p:cNvPicPr>
            <a:picLocks noChangeAspect="1"/>
          </p:cNvPicPr>
          <p:nvPr/>
        </p:nvPicPr>
        <p:blipFill rotWithShape="1">
          <a:blip r:embed="rId4">
            <a:alphaModFix amt="43000"/>
          </a:blip>
          <a:srcRect b="18183"/>
          <a:stretch/>
        </p:blipFill>
        <p:spPr>
          <a:xfrm>
            <a:off x="20" y="10"/>
            <a:ext cx="11734780" cy="6408728"/>
          </a:xfrm>
          <a:prstGeom prst="rect">
            <a:avLst/>
          </a:prstGeom>
          <a:ln>
            <a:noFill/>
          </a:ln>
        </p:spPr>
      </p:pic>
      <p:sp>
        <p:nvSpPr>
          <p:cNvPr id="13" name="Freeform 9">
            <a:extLst>
              <a:ext uri="{FF2B5EF4-FFF2-40B4-BE49-F238E27FC236}">
                <a16:creationId xmlns:a16="http://schemas.microsoft.com/office/drawing/2014/main" id="{7D1C9B27-27B9-4E9E-82C8-6F9B7D12B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 y="0"/>
            <a:ext cx="11763766"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a:extLst>
              <a:ext uri="{FF2B5EF4-FFF2-40B4-BE49-F238E27FC236}">
                <a16:creationId xmlns:a16="http://schemas.microsoft.com/office/drawing/2014/main" id="{0E621CB0-6EC8-733E-461A-06B266E35D84}"/>
              </a:ext>
            </a:extLst>
          </p:cNvPr>
          <p:cNvSpPr>
            <a:spLocks noGrp="1"/>
          </p:cNvSpPr>
          <p:nvPr>
            <p:ph type="title"/>
          </p:nvPr>
        </p:nvSpPr>
        <p:spPr>
          <a:xfrm>
            <a:off x="685801" y="685800"/>
            <a:ext cx="10396882" cy="1151965"/>
          </a:xfrm>
        </p:spPr>
        <p:txBody>
          <a:bodyPr>
            <a:normAutofit/>
          </a:bodyPr>
          <a:lstStyle/>
          <a:p>
            <a:r>
              <a:rPr lang="en-US" dirty="0"/>
              <a:t>Texas death row policy</a:t>
            </a:r>
          </a:p>
        </p:txBody>
      </p:sp>
      <p:sp>
        <p:nvSpPr>
          <p:cNvPr id="3" name="Content Placeholder 2">
            <a:extLst>
              <a:ext uri="{FF2B5EF4-FFF2-40B4-BE49-F238E27FC236}">
                <a16:creationId xmlns:a16="http://schemas.microsoft.com/office/drawing/2014/main" id="{0E1A758F-F49E-85DD-5F5D-F420A78C0DB0}"/>
              </a:ext>
            </a:extLst>
          </p:cNvPr>
          <p:cNvSpPr>
            <a:spLocks noGrp="1"/>
          </p:cNvSpPr>
          <p:nvPr>
            <p:ph sz="quarter" idx="13"/>
          </p:nvPr>
        </p:nvSpPr>
        <p:spPr>
          <a:xfrm>
            <a:off x="685800" y="2063396"/>
            <a:ext cx="10394707" cy="3311189"/>
          </a:xfrm>
        </p:spPr>
        <p:txBody>
          <a:bodyPr>
            <a:normAutofit/>
          </a:bodyPr>
          <a:lstStyle/>
          <a:p>
            <a:r>
              <a:rPr lang="en-US" dirty="0"/>
              <a:t>There have been 544 executions in Texas from 1982 – 2017</a:t>
            </a:r>
          </a:p>
          <a:p>
            <a:r>
              <a:rPr lang="en-US" dirty="0"/>
              <a:t>Texas is responsible for a third of the united states capital punishments</a:t>
            </a:r>
          </a:p>
          <a:p>
            <a:r>
              <a:rPr lang="en-US" dirty="0"/>
              <a:t>Of the 254 Texas counties, 136 have never sent a single offender to death row</a:t>
            </a:r>
          </a:p>
          <a:p>
            <a:r>
              <a:rPr lang="en-US" dirty="0"/>
              <a:t>A person must be unanimously voted guilty by a jury to receive death penalty, as opposed to the 10 votes needed for a life sentence</a:t>
            </a:r>
          </a:p>
          <a:p>
            <a:endParaRPr lang="en-US" dirty="0"/>
          </a:p>
          <a:p>
            <a:endParaRPr lang="en-US" dirty="0"/>
          </a:p>
        </p:txBody>
      </p:sp>
      <p:sp>
        <p:nvSpPr>
          <p:cNvPr id="15" name="Rectangle 14">
            <a:extLst>
              <a:ext uri="{FF2B5EF4-FFF2-40B4-BE49-F238E27FC236}">
                <a16:creationId xmlns:a16="http://schemas.microsoft.com/office/drawing/2014/main" id="{7E9AE32D-417D-4951-BD6D-383A7A5E6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600215"/>
            <a:ext cx="1173175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334086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DF2B6-C6B6-B9B0-46AD-572B81BE0D87}"/>
              </a:ext>
            </a:extLst>
          </p:cNvPr>
          <p:cNvSpPr>
            <a:spLocks noGrp="1"/>
          </p:cNvSpPr>
          <p:nvPr>
            <p:ph type="title"/>
          </p:nvPr>
        </p:nvSpPr>
        <p:spPr>
          <a:xfrm>
            <a:off x="693643" y="685800"/>
            <a:ext cx="3624356" cy="2023252"/>
          </a:xfrm>
        </p:spPr>
        <p:txBody>
          <a:bodyPr>
            <a:normAutofit/>
          </a:bodyPr>
          <a:lstStyle/>
          <a:p>
            <a:r>
              <a:rPr lang="en-US" dirty="0"/>
              <a:t>Texas county executions </a:t>
            </a:r>
            <a:br>
              <a:rPr lang="en-US" dirty="0"/>
            </a:br>
            <a:endParaRPr lang="en-US" dirty="0"/>
          </a:p>
        </p:txBody>
      </p:sp>
      <p:pic>
        <p:nvPicPr>
          <p:cNvPr id="6" name="Content Placeholder 5" descr="A map of the state of texas&#10;&#10;Description automatically generated with low confidence">
            <a:extLst>
              <a:ext uri="{FF2B5EF4-FFF2-40B4-BE49-F238E27FC236}">
                <a16:creationId xmlns:a16="http://schemas.microsoft.com/office/drawing/2014/main" id="{F60C4ECC-082C-DDFA-BC79-B730CD86C40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318000" y="375920"/>
            <a:ext cx="7299187" cy="5120640"/>
          </a:xfrm>
        </p:spPr>
      </p:pic>
      <p:sp>
        <p:nvSpPr>
          <p:cNvPr id="4" name="Text Placeholder 3">
            <a:extLst>
              <a:ext uri="{FF2B5EF4-FFF2-40B4-BE49-F238E27FC236}">
                <a16:creationId xmlns:a16="http://schemas.microsoft.com/office/drawing/2014/main" id="{3DD95D5A-A196-82F4-E809-48FC75CAFCC9}"/>
              </a:ext>
            </a:extLst>
          </p:cNvPr>
          <p:cNvSpPr>
            <a:spLocks noGrp="1"/>
          </p:cNvSpPr>
          <p:nvPr>
            <p:ph type="body" sz="half" idx="2"/>
          </p:nvPr>
        </p:nvSpPr>
        <p:spPr>
          <a:xfrm>
            <a:off x="314961" y="2709052"/>
            <a:ext cx="4003040" cy="2665533"/>
          </a:xfrm>
        </p:spPr>
        <p:txBody>
          <a:bodyPr/>
          <a:lstStyle/>
          <a:p>
            <a:r>
              <a:rPr lang="en-US" dirty="0"/>
              <a:t>  1 	Harris County (126)</a:t>
            </a:r>
          </a:p>
          <a:p>
            <a:r>
              <a:rPr lang="en-US" dirty="0"/>
              <a:t> 2 	Dallas County  (56)</a:t>
            </a:r>
          </a:p>
          <a:p>
            <a:r>
              <a:rPr lang="en-US" dirty="0"/>
              <a:t>3 	Bexar County (44)	</a:t>
            </a:r>
          </a:p>
          <a:p>
            <a:r>
              <a:rPr lang="en-US" dirty="0"/>
              <a:t>4                  Tarrant County (40) </a:t>
            </a:r>
          </a:p>
          <a:p>
            <a:r>
              <a:rPr lang="en-US" dirty="0"/>
              <a:t>           5 	        Jefferson County (15)	</a:t>
            </a:r>
          </a:p>
        </p:txBody>
      </p:sp>
    </p:spTree>
    <p:extLst>
      <p:ext uri="{BB962C8B-B14F-4D97-AF65-F5344CB8AC3E}">
        <p14:creationId xmlns:p14="http://schemas.microsoft.com/office/powerpoint/2010/main" val="42648565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arn(inVertical)">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barn(inVertical)">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barn(inVertical)">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barn(inVertical)">
                                      <p:cBhvr>
                                        <p:cTn id="3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picture containing text, plot, diagram, screenshot&#10;&#10;Description automatically generated">
            <a:extLst>
              <a:ext uri="{FF2B5EF4-FFF2-40B4-BE49-F238E27FC236}">
                <a16:creationId xmlns:a16="http://schemas.microsoft.com/office/drawing/2014/main" id="{81486169-48F2-983F-18C7-DC0E35BCBDE5}"/>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636554" y="239235"/>
            <a:ext cx="7792720" cy="5878785"/>
          </a:xfrm>
        </p:spPr>
      </p:pic>
      <p:sp>
        <p:nvSpPr>
          <p:cNvPr id="15" name="TextBox 14">
            <a:extLst>
              <a:ext uri="{FF2B5EF4-FFF2-40B4-BE49-F238E27FC236}">
                <a16:creationId xmlns:a16="http://schemas.microsoft.com/office/drawing/2014/main" id="{6DE5DCB1-A98D-319E-8DD7-524D7712A9B8}"/>
              </a:ext>
            </a:extLst>
          </p:cNvPr>
          <p:cNvSpPr txBox="1"/>
          <p:nvPr/>
        </p:nvSpPr>
        <p:spPr>
          <a:xfrm>
            <a:off x="108857" y="2716962"/>
            <a:ext cx="3091543" cy="923330"/>
          </a:xfrm>
          <a:prstGeom prst="rect">
            <a:avLst/>
          </a:prstGeom>
          <a:noFill/>
        </p:spPr>
        <p:txBody>
          <a:bodyPr wrap="square" rtlCol="0">
            <a:spAutoFit/>
          </a:bodyPr>
          <a:lstStyle/>
          <a:p>
            <a:pPr algn="ctr"/>
            <a:r>
              <a:rPr lang="en-US" dirty="0"/>
              <a:t>137 of the 544 inmates (25%) decided to give no statement at all.</a:t>
            </a:r>
          </a:p>
        </p:txBody>
      </p:sp>
      <p:sp>
        <p:nvSpPr>
          <p:cNvPr id="16" name="TextBox 15">
            <a:extLst>
              <a:ext uri="{FF2B5EF4-FFF2-40B4-BE49-F238E27FC236}">
                <a16:creationId xmlns:a16="http://schemas.microsoft.com/office/drawing/2014/main" id="{C72CEACD-2436-D766-2C74-8DFB59AEB63B}"/>
              </a:ext>
            </a:extLst>
          </p:cNvPr>
          <p:cNvSpPr txBox="1"/>
          <p:nvPr/>
        </p:nvSpPr>
        <p:spPr>
          <a:xfrm>
            <a:off x="0" y="1632858"/>
            <a:ext cx="3320143" cy="830997"/>
          </a:xfrm>
          <a:prstGeom prst="rect">
            <a:avLst/>
          </a:prstGeom>
          <a:noFill/>
          <a:ln>
            <a:noFill/>
          </a:ln>
        </p:spPr>
        <p:txBody>
          <a:bodyPr wrap="square" rtlCol="0">
            <a:spAutoFit/>
          </a:bodyPr>
          <a:lstStyle/>
          <a:p>
            <a:pPr algn="ctr"/>
            <a:r>
              <a:rPr lang="en-US" sz="2400" dirty="0">
                <a:solidFill>
                  <a:schemeClr val="accent1"/>
                </a:solidFill>
              </a:rPr>
              <a:t>Statement Length Distribution</a:t>
            </a:r>
          </a:p>
        </p:txBody>
      </p:sp>
    </p:spTree>
    <p:extLst>
      <p:ext uri="{BB962C8B-B14F-4D97-AF65-F5344CB8AC3E}">
        <p14:creationId xmlns:p14="http://schemas.microsoft.com/office/powerpoint/2010/main" val="25776956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pic>
        <p:nvPicPr>
          <p:cNvPr id="25" name="Picture 9">
            <a:extLst>
              <a:ext uri="{FF2B5EF4-FFF2-40B4-BE49-F238E27FC236}">
                <a16:creationId xmlns:a16="http://schemas.microsoft.com/office/drawing/2014/main" id="{F770B4CD-535A-4FF2-B700-8C40F0031E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6" name="Group 11">
            <a:extLst>
              <a:ext uri="{FF2B5EF4-FFF2-40B4-BE49-F238E27FC236}">
                <a16:creationId xmlns:a16="http://schemas.microsoft.com/office/drawing/2014/main" id="{42AB5EEF-5DB7-47EA-BB55-DC7DAC8A6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97" y="0"/>
            <a:ext cx="12005350" cy="6644081"/>
            <a:chOff x="-25397" y="0"/>
            <a:chExt cx="12005350" cy="6644081"/>
          </a:xfrm>
        </p:grpSpPr>
        <p:sp useBgFill="1">
          <p:nvSpPr>
            <p:cNvPr id="13" name="Rectangle 12">
              <a:extLst>
                <a:ext uri="{FF2B5EF4-FFF2-40B4-BE49-F238E27FC236}">
                  <a16:creationId xmlns:a16="http://schemas.microsoft.com/office/drawing/2014/main" id="{2D031218-C353-46BE-8BA0-03B929089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4" name="Freeform 11">
              <a:extLst>
                <a:ext uri="{FF2B5EF4-FFF2-40B4-BE49-F238E27FC236}">
                  <a16:creationId xmlns:a16="http://schemas.microsoft.com/office/drawing/2014/main" id="{63018239-79C0-4159-AE08-A6113D9AD9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5" name="Rectangle 14">
              <a:extLst>
                <a:ext uri="{FF2B5EF4-FFF2-40B4-BE49-F238E27FC236}">
                  <a16:creationId xmlns:a16="http://schemas.microsoft.com/office/drawing/2014/main" id="{A68094AE-62A3-4DD8-B617-758BE447B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7" name="Rectangle 16">
            <a:extLst>
              <a:ext uri="{FF2B5EF4-FFF2-40B4-BE49-F238E27FC236}">
                <a16:creationId xmlns:a16="http://schemas.microsoft.com/office/drawing/2014/main" id="{4ED2C424-5870-46BF-B77E-0C113783B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467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44B75501-2C4C-44D8-A541-FA33D7EF15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font, screenshot&#10;&#10;Description automatically generated">
            <a:extLst>
              <a:ext uri="{FF2B5EF4-FFF2-40B4-BE49-F238E27FC236}">
                <a16:creationId xmlns:a16="http://schemas.microsoft.com/office/drawing/2014/main" id="{356E8361-BFC7-CCD6-77A9-B31786DA65D0}"/>
              </a:ext>
            </a:extLst>
          </p:cNvPr>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871462" y="1338141"/>
            <a:ext cx="10449076" cy="4937187"/>
          </a:xfrm>
          <a:prstGeom prst="rect">
            <a:avLst/>
          </a:prstGeom>
        </p:spPr>
      </p:pic>
      <p:sp>
        <p:nvSpPr>
          <p:cNvPr id="3" name="Rectangle 2">
            <a:extLst>
              <a:ext uri="{FF2B5EF4-FFF2-40B4-BE49-F238E27FC236}">
                <a16:creationId xmlns:a16="http://schemas.microsoft.com/office/drawing/2014/main" id="{8054FA22-CFF3-1DF1-FC07-E3192C6569A5}"/>
              </a:ext>
            </a:extLst>
          </p:cNvPr>
          <p:cNvSpPr/>
          <p:nvPr/>
        </p:nvSpPr>
        <p:spPr>
          <a:xfrm>
            <a:off x="3447454" y="477204"/>
            <a:ext cx="508504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Most Used Words</a:t>
            </a:r>
          </a:p>
        </p:txBody>
      </p:sp>
    </p:spTree>
    <p:extLst>
      <p:ext uri="{BB962C8B-B14F-4D97-AF65-F5344CB8AC3E}">
        <p14:creationId xmlns:p14="http://schemas.microsoft.com/office/powerpoint/2010/main" val="35589326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9502A48-E6A7-E9AE-0A73-7FA17AA3BE3B}"/>
              </a:ext>
            </a:extLst>
          </p:cNvPr>
          <p:cNvSpPr>
            <a:spLocks noGrp="1"/>
          </p:cNvSpPr>
          <p:nvPr>
            <p:ph type="title"/>
          </p:nvPr>
        </p:nvSpPr>
        <p:spPr>
          <a:xfrm>
            <a:off x="367071" y="763905"/>
            <a:ext cx="4126860" cy="1437640"/>
          </a:xfrm>
        </p:spPr>
        <p:txBody>
          <a:bodyPr>
            <a:normAutofit/>
          </a:bodyPr>
          <a:lstStyle/>
          <a:p>
            <a:r>
              <a:rPr lang="en-US" dirty="0"/>
              <a:t>Average statement length and people</a:t>
            </a:r>
          </a:p>
        </p:txBody>
      </p:sp>
      <p:sp>
        <p:nvSpPr>
          <p:cNvPr id="13" name="Text Placeholder 12">
            <a:extLst>
              <a:ext uri="{FF2B5EF4-FFF2-40B4-BE49-F238E27FC236}">
                <a16:creationId xmlns:a16="http://schemas.microsoft.com/office/drawing/2014/main" id="{6CAA0B9C-2E83-DDBE-1C81-A765418765F8}"/>
              </a:ext>
            </a:extLst>
          </p:cNvPr>
          <p:cNvSpPr>
            <a:spLocks noGrp="1"/>
          </p:cNvSpPr>
          <p:nvPr>
            <p:ph type="body" sz="half" idx="2"/>
          </p:nvPr>
        </p:nvSpPr>
        <p:spPr>
          <a:xfrm>
            <a:off x="367070" y="2709742"/>
            <a:ext cx="4126861" cy="2665533"/>
          </a:xfrm>
        </p:spPr>
        <p:txBody>
          <a:bodyPr/>
          <a:lstStyle/>
          <a:p>
            <a:r>
              <a:rPr lang="en-US" dirty="0"/>
              <a:t>Mothers - Most mentioned</a:t>
            </a:r>
          </a:p>
          <a:p>
            <a:endParaRPr lang="en-US" dirty="0"/>
          </a:p>
          <a:p>
            <a:r>
              <a:rPr lang="en-US" dirty="0"/>
              <a:t>Fathers – least mentioned, higher statement length</a:t>
            </a:r>
          </a:p>
        </p:txBody>
      </p:sp>
      <p:graphicFrame>
        <p:nvGraphicFramePr>
          <p:cNvPr id="4" name="Content Placeholder 3">
            <a:extLst>
              <a:ext uri="{FF2B5EF4-FFF2-40B4-BE49-F238E27FC236}">
                <a16:creationId xmlns:a16="http://schemas.microsoft.com/office/drawing/2014/main" id="{272A7205-79A3-4658-3B5E-79531FFFE2AA}"/>
              </a:ext>
            </a:extLst>
          </p:cNvPr>
          <p:cNvGraphicFramePr>
            <a:graphicFrameLocks noGrp="1"/>
          </p:cNvGraphicFramePr>
          <p:nvPr>
            <p:ph sz="quarter" idx="13"/>
            <p:extLst>
              <p:ext uri="{D42A27DB-BD31-4B8C-83A1-F6EECF244321}">
                <p14:modId xmlns:p14="http://schemas.microsoft.com/office/powerpoint/2010/main" val="1927654684"/>
              </p:ext>
            </p:extLst>
          </p:nvPr>
        </p:nvGraphicFramePr>
        <p:xfrm>
          <a:off x="4397830" y="315686"/>
          <a:ext cx="7100528" cy="50595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698993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arn(inVertical)">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barn(inVertical)">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Graphic spid="4" grpId="0">
        <p:bldAsOne/>
      </p:bldGraphic>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3443</TotalTime>
  <Words>715</Words>
  <Application>Microsoft Office PowerPoint</Application>
  <PresentationFormat>Widescreen</PresentationFormat>
  <Paragraphs>175</Paragraphs>
  <Slides>15</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Impact</vt:lpstr>
      <vt:lpstr>Main Event</vt:lpstr>
      <vt:lpstr>Analysis of Texas Death Row Inmates and Their Final Statements</vt:lpstr>
      <vt:lpstr>Presented By</vt:lpstr>
      <vt:lpstr>PowerPoint Presentation</vt:lpstr>
      <vt:lpstr>Objective</vt:lpstr>
      <vt:lpstr>Texas death row policy</vt:lpstr>
      <vt:lpstr>Texas county executions  </vt:lpstr>
      <vt:lpstr>PowerPoint Presentation</vt:lpstr>
      <vt:lpstr>PowerPoint Presentation</vt:lpstr>
      <vt:lpstr>Average statement length and people</vt:lpstr>
      <vt:lpstr>Statement length and emotion</vt:lpstr>
      <vt:lpstr>relationship vs emotion</vt:lpstr>
      <vt:lpstr>PowerPoint Presentation</vt:lpstr>
      <vt:lpstr>Statements over 400 words</vt:lpstr>
      <vt:lpstr>In Conclusion…</vt:lpstr>
      <vt:lpstr>Thank you for your attention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Texas Death Row Inmates and Their Final Statements</dc:title>
  <dc:creator>Anthony Rodriguez</dc:creator>
  <cp:lastModifiedBy>Anthony Rodriguez</cp:lastModifiedBy>
  <cp:revision>14</cp:revision>
  <dcterms:created xsi:type="dcterms:W3CDTF">2023-06-13T15:12:33Z</dcterms:created>
  <dcterms:modified xsi:type="dcterms:W3CDTF">2023-06-16T16:15:49Z</dcterms:modified>
</cp:coreProperties>
</file>